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400" r:id="rId3"/>
    <p:sldId id="472" r:id="rId4"/>
    <p:sldId id="480" r:id="rId5"/>
    <p:sldId id="503" r:id="rId6"/>
    <p:sldId id="483" r:id="rId7"/>
    <p:sldId id="504" r:id="rId8"/>
    <p:sldId id="502" r:id="rId9"/>
    <p:sldId id="508" r:id="rId10"/>
    <p:sldId id="510" r:id="rId11"/>
    <p:sldId id="505" r:id="rId12"/>
    <p:sldId id="506" r:id="rId13"/>
    <p:sldId id="512" r:id="rId14"/>
    <p:sldId id="513" r:id="rId15"/>
    <p:sldId id="511" r:id="rId16"/>
    <p:sldId id="507" r:id="rId17"/>
    <p:sldId id="509" r:id="rId18"/>
    <p:sldId id="514" r:id="rId19"/>
    <p:sldId id="515" r:id="rId20"/>
    <p:sldId id="517" r:id="rId21"/>
    <p:sldId id="518" r:id="rId22"/>
    <p:sldId id="519" r:id="rId23"/>
    <p:sldId id="520" r:id="rId24"/>
    <p:sldId id="521" r:id="rId25"/>
    <p:sldId id="522" r:id="rId26"/>
    <p:sldId id="523" r:id="rId27"/>
    <p:sldId id="525" r:id="rId28"/>
    <p:sldId id="524" r:id="rId29"/>
    <p:sldId id="305" r:id="rId30"/>
  </p:sldIdLst>
  <p:sldSz cx="9144000" cy="5719763"/>
  <p:notesSz cx="6761163" cy="9942513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67">
          <p15:clr>
            <a:srgbClr val="A4A3A4"/>
          </p15:clr>
        </p15:guide>
        <p15:guide id="2" pos="3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0D14"/>
    <a:srgbClr val="A02225"/>
    <a:srgbClr val="292929"/>
    <a:srgbClr val="FF9999"/>
    <a:srgbClr val="C46A32"/>
    <a:srgbClr val="D77D0F"/>
    <a:srgbClr val="AE0D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79" autoAdjust="0"/>
    <p:restoredTop sz="93385" autoAdjust="0"/>
  </p:normalViewPr>
  <p:slideViewPr>
    <p:cSldViewPr showGuides="1">
      <p:cViewPr varScale="1">
        <p:scale>
          <a:sx n="82" d="100"/>
          <a:sy n="82" d="100"/>
        </p:scale>
        <p:origin x="1290" y="78"/>
      </p:cViewPr>
      <p:guideLst>
        <p:guide orient="horz" pos="1167"/>
        <p:guide pos="3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29761" y="0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02D1ED-119A-46AE-B331-371B8B86FCFF}" type="datetimeFigureOut">
              <a:rPr lang="zh-CN" altLang="en-US" smtClean="0"/>
              <a:t>2024/3/7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3662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29761" y="9443662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52C0E-53D7-4104-A0E7-5E833EABB3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9292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05458E-FF70-4365-837E-3ABB2A84A1C6}" type="datetimeFigureOut">
              <a:rPr lang="zh-CN" altLang="en-US" smtClean="0"/>
              <a:t>2024/3/7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1436" y="746125"/>
            <a:ext cx="5958290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664A68-3F8A-412F-A893-E4679BC1FB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345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1638" y="746125"/>
            <a:ext cx="5957887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1664A68-3F8A-412F-A893-E4679BC1FB2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7450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1638" y="746125"/>
            <a:ext cx="5957887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1664A68-3F8A-412F-A893-E4679BC1FB2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0482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0CDBB-C9FF-C4B9-449F-614AE483E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178D7E-BFF4-ABAB-DDD7-710B300ECA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1638" y="746125"/>
            <a:ext cx="5957887" cy="372745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9027FC-9070-22DA-B01B-5E32758220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B9310-5B19-65BD-0B4A-45CD139BA9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1664A68-3F8A-412F-A893-E4679BC1FB2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684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1638" y="746125"/>
            <a:ext cx="5957887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64A68-3F8A-412F-A893-E4679BC1FB2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576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1638" y="746125"/>
            <a:ext cx="5957887" cy="37274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64A68-3F8A-412F-A893-E4679BC1FB2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315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79B610-238B-4C94-911B-38D30741D0CB}" type="slidenum">
              <a:rPr lang="en-US" altLang="zh-CN"/>
              <a:t>‹#›</a:t>
            </a:fld>
            <a:endParaRPr lang="en-US" altLang="zh-CN"/>
          </a:p>
        </p:txBody>
      </p:sp>
      <p:pic>
        <p:nvPicPr>
          <p:cNvPr id="2" name="图片 1" descr="光华剑桥PPT三个尺寸-0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5"/>
            <a:ext cx="9142730" cy="57194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7314"/>
            <a:ext cx="7772400" cy="122637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42075"/>
            <a:ext cx="6400800" cy="1462112"/>
          </a:xfrm>
        </p:spPr>
        <p:txBody>
          <a:bodyPr/>
          <a:lstStyle>
            <a:lvl1pPr marL="0" indent="0" algn="ctr">
              <a:buNone/>
              <a:defRPr/>
            </a:lvl1pPr>
            <a:lvl2pPr marL="381000" indent="0" algn="ctr">
              <a:buNone/>
              <a:defRPr/>
            </a:lvl2pPr>
            <a:lvl3pPr marL="762635" indent="0" algn="ctr">
              <a:buNone/>
              <a:defRPr/>
            </a:lvl3pPr>
            <a:lvl4pPr marL="1143635" indent="0" algn="ctr">
              <a:buNone/>
              <a:defRPr/>
            </a:lvl4pPr>
            <a:lvl5pPr marL="1525270" indent="0" algn="ctr">
              <a:buNone/>
              <a:defRPr/>
            </a:lvl5pPr>
            <a:lvl6pPr marL="1906270" indent="0" algn="ctr">
              <a:buNone/>
              <a:defRPr/>
            </a:lvl6pPr>
            <a:lvl7pPr marL="2288540" indent="0" algn="ctr">
              <a:buNone/>
              <a:defRPr/>
            </a:lvl7pPr>
            <a:lvl8pPr marL="2670175" indent="0" algn="ctr">
              <a:buNone/>
              <a:defRPr/>
            </a:lvl8pPr>
            <a:lvl9pPr marL="3051175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2F86B5-A254-4ED8-8F23-AF61DDD39B0C}" type="slidenum">
              <a:rPr lang="en-US" altLang="zh-CN"/>
              <a:t>‹#›</a:t>
            </a:fld>
            <a:endParaRPr lang="en-US" altLang="zh-CN"/>
          </a:p>
        </p:txBody>
      </p:sp>
      <p:pic>
        <p:nvPicPr>
          <p:cNvPr id="12" name="图片 11" descr="光华剑桥PPT-改-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0" y="635"/>
            <a:ext cx="9142730" cy="57197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5B8E3A-BBB2-4A04-8574-9045E9090395}" type="slidenum">
              <a:rPr lang="en-US" altLang="zh-CN"/>
              <a:t>‹#›</a:t>
            </a:fld>
            <a:endParaRPr lang="en-US" altLang="zh-CN"/>
          </a:p>
        </p:txBody>
      </p:sp>
      <p:pic>
        <p:nvPicPr>
          <p:cNvPr id="3" name="图片 2" descr="光华剑桥PPT三个尺寸-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2730" cy="571944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08561"/>
            <a:ext cx="8229600" cy="95355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43533"/>
            <a:ext cx="8229600" cy="260637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0"/>
            <a:r>
              <a:rPr lang="zh-CN" altLang="en-US"/>
              <a:t>第二级</a:t>
            </a:r>
          </a:p>
          <a:p>
            <a:pPr lvl="1"/>
            <a:r>
              <a:rPr lang="zh-CN" altLang="en-US"/>
              <a:t>第三级</a:t>
            </a:r>
          </a:p>
          <a:p>
            <a:pPr lvl="2"/>
            <a:r>
              <a:rPr lang="zh-CN" altLang="en-US"/>
              <a:t>第四级</a:t>
            </a:r>
          </a:p>
          <a:p>
            <a:pPr lvl="3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577047"/>
            <a:ext cx="2133600" cy="3973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170"/>
            </a:lvl1pPr>
          </a:lstStyle>
          <a:p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577047"/>
            <a:ext cx="2895600" cy="3973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170"/>
            </a:lvl1pPr>
          </a:lstStyle>
          <a:p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77000" y="4577047"/>
            <a:ext cx="2133600" cy="3973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170"/>
            </a:lvl1pPr>
          </a:lstStyle>
          <a:p>
            <a:fld id="{53A26BEF-62AC-40AF-BE38-E9EC6678E3AC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rtl="0" fontAlgn="base">
        <a:spcBef>
          <a:spcPct val="0"/>
        </a:spcBef>
        <a:spcAft>
          <a:spcPct val="0"/>
        </a:spcAft>
        <a:defRPr sz="367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  <a:cs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  <a:cs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  <a:cs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  <a:cs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  <a:cs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  <a:cs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  <a:cs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  <a:cs typeface="宋体" panose="02010600030101010101" pitchFamily="2" charset="-122"/>
        </a:defRPr>
      </a:lvl9pPr>
    </p:titleStyle>
    <p:bodyStyle>
      <a:lvl1pPr marL="285750" indent="-285750" algn="l" rtl="0" fontAlgn="base">
        <a:spcBef>
          <a:spcPts val="80"/>
        </a:spcBef>
        <a:spcAft>
          <a:spcPct val="0"/>
        </a:spcAft>
        <a:buChar char="•"/>
        <a:defRPr sz="2670">
          <a:solidFill>
            <a:schemeClr val="tx1"/>
          </a:solidFill>
          <a:latin typeface="+mn-lt"/>
          <a:ea typeface="+mn-ea"/>
          <a:cs typeface="+mn-cs"/>
        </a:defRPr>
      </a:lvl1pPr>
      <a:lvl2pPr marL="619760" indent="-238760" algn="l" rtl="0" fontAlgn="base">
        <a:spcBef>
          <a:spcPts val="80"/>
        </a:spcBef>
        <a:spcAft>
          <a:spcPct val="0"/>
        </a:spcAft>
        <a:buChar char="–"/>
        <a:defRPr sz="2335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953135" indent="-190500" algn="l" rtl="0" fontAlgn="base">
        <a:spcBef>
          <a:spcPts val="8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334770" indent="-190500" algn="l" rtl="0" fontAlgn="base">
        <a:spcBef>
          <a:spcPts val="80"/>
        </a:spcBef>
        <a:spcAft>
          <a:spcPct val="0"/>
        </a:spcAft>
        <a:buChar char="–"/>
        <a:defRPr sz="167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1715770" indent="-190500" algn="l" rtl="0" fontAlgn="base">
        <a:spcBef>
          <a:spcPts val="80"/>
        </a:spcBef>
        <a:spcAft>
          <a:spcPct val="0"/>
        </a:spcAft>
        <a:buChar char="»"/>
        <a:defRPr sz="167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098040" indent="-190500" algn="l" rtl="0" fontAlgn="base">
        <a:spcBef>
          <a:spcPts val="80"/>
        </a:spcBef>
        <a:spcAft>
          <a:spcPct val="0"/>
        </a:spcAft>
        <a:buChar char="»"/>
        <a:defRPr sz="167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6pPr>
      <a:lvl7pPr marL="2479040" indent="-190500" algn="l" rtl="0" fontAlgn="base">
        <a:spcBef>
          <a:spcPts val="80"/>
        </a:spcBef>
        <a:spcAft>
          <a:spcPct val="0"/>
        </a:spcAft>
        <a:buChar char="»"/>
        <a:defRPr sz="167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7pPr>
      <a:lvl8pPr marL="2860675" indent="-190500" algn="l" rtl="0" fontAlgn="base">
        <a:spcBef>
          <a:spcPts val="80"/>
        </a:spcBef>
        <a:spcAft>
          <a:spcPct val="0"/>
        </a:spcAft>
        <a:buChar char="»"/>
        <a:defRPr sz="167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8pPr>
      <a:lvl9pPr marL="3241675" indent="-190500" algn="l" rtl="0" fontAlgn="base">
        <a:spcBef>
          <a:spcPts val="80"/>
        </a:spcBef>
        <a:spcAft>
          <a:spcPct val="0"/>
        </a:spcAft>
        <a:buChar char="»"/>
        <a:defRPr sz="167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9pPr>
    </p:bodyStyle>
    <p:otherStyle>
      <a:defPPr>
        <a:defRPr lang="zh-CN"/>
      </a:defPPr>
      <a:lvl1pPr marL="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100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263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63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527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627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854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7017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5117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48000" y="1507721"/>
            <a:ext cx="7848000" cy="10424160"/>
          </a:xfrm>
        </p:spPr>
        <p:txBody>
          <a:bodyPr wrap="square">
            <a:spAutoFit/>
          </a:bodyPr>
          <a:lstStyle/>
          <a:p>
            <a:pPr eaLnBrk="1" latinLnBrk="0" hangingPunct="1">
              <a:spcBef>
                <a:spcPts val="1200"/>
              </a:spcBef>
            </a:pP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Times New Roman" panose="02020603050405020304" pitchFamily="18" charset="0"/>
              </a:rPr>
              <a:t>Comparation of Two Models to Calculate the Period of Compound Pendulum with Liquid Damping</a:t>
            </a:r>
            <a:endParaRPr lang="en-US" altLang="zh-CN" sz="3600" dirty="0">
              <a:solidFill>
                <a:schemeClr val="bg1"/>
              </a:solidFill>
              <a:latin typeface="+mn-lt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5A8B63D-3E80-C6BB-128A-EF8DF8F84C54}"/>
              </a:ext>
            </a:extLst>
          </p:cNvPr>
          <p:cNvSpPr txBox="1">
            <a:spLocks noChangeArrowheads="1"/>
          </p:cNvSpPr>
          <p:nvPr/>
        </p:nvSpPr>
        <p:spPr>
          <a:xfrm>
            <a:off x="1548000" y="3507881"/>
            <a:ext cx="6264000" cy="1007829"/>
          </a:xfrm>
        </p:spPr>
        <p:txBody>
          <a:bodyPr wrap="square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7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Times New Roman" panose="02020603050405020304" pitchFamily="18" charset="0"/>
              </a:rPr>
              <a:t>Jintian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 panose="020B0503020204020204" pitchFamily="34" charset="-122"/>
                <a:cs typeface="Times New Roman" panose="02020603050405020304" pitchFamily="18" charset="0"/>
              </a:rPr>
              <a:t> Wang AS8</a:t>
            </a:r>
            <a:endParaRPr kumimoji="0" lang="en-US" altLang="zh-CN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853A0-655E-12C2-62A0-9C875A6FC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6F424DB-139D-FA85-28C5-442291C03A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19"/>
          <a:stretch/>
        </p:blipFill>
        <p:spPr>
          <a:xfrm>
            <a:off x="684000" y="1419881"/>
            <a:ext cx="5551005" cy="3298512"/>
          </a:xfrm>
          <a:prstGeom prst="rect">
            <a:avLst/>
          </a:prstGeom>
        </p:spPr>
      </p:pic>
      <p:pic>
        <p:nvPicPr>
          <p:cNvPr id="9" name="图片 51">
            <a:extLst>
              <a:ext uri="{FF2B5EF4-FFF2-40B4-BE49-F238E27FC236}">
                <a16:creationId xmlns:a16="http://schemas.microsoft.com/office/drawing/2014/main" id="{59937A7E-DE51-7FD1-4B72-67CB26EE33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8" r="6795"/>
          <a:stretch/>
        </p:blipFill>
        <p:spPr bwMode="auto">
          <a:xfrm>
            <a:off x="2124000" y="1851881"/>
            <a:ext cx="6546944" cy="329851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D30C28C-7085-FF05-0D5C-AEF4EA0B013E}"/>
                  </a:ext>
                </a:extLst>
              </p:cNvPr>
              <p:cNvSpPr txBox="1"/>
              <p:nvPr/>
            </p:nvSpPr>
            <p:spPr>
              <a:xfrm>
                <a:off x="3204000" y="4993919"/>
                <a:ext cx="4572000" cy="3748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  <a:tabLst>
                    <a:tab pos="3780790" algn="r"/>
                  </a:tabLst>
                </a:pPr>
                <a:r>
                  <a:rPr lang="en-US" sz="1800" kern="1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Fig 7. Curves of </a:t>
                </a:r>
                <a14:m>
                  <m:oMath xmlns:m="http://schemas.openxmlformats.org/officeDocument/2006/math"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en-US" sz="1800" kern="1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about </a:t>
                </a:r>
                <a14:m>
                  <m:oMath xmlns:m="http://schemas.openxmlformats.org/officeDocument/2006/math"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sz="1800" kern="1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[python]</a:t>
                </a:r>
                <a:endParaRPr lang="en-US" sz="2800" kern="1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D30C28C-7085-FF05-0D5C-AEF4EA0B0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000" y="4993919"/>
                <a:ext cx="4572000" cy="374846"/>
              </a:xfrm>
              <a:prstGeom prst="rect">
                <a:avLst/>
              </a:prstGeom>
              <a:blipFill>
                <a:blip r:embed="rId4"/>
                <a:stretch>
                  <a:fillRect t="-6452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28">
            <a:extLst>
              <a:ext uri="{FF2B5EF4-FFF2-40B4-BE49-F238E27FC236}">
                <a16:creationId xmlns:a16="http://schemas.microsoft.com/office/drawing/2014/main" id="{0E3C1510-BD19-CA1E-E29D-F87377C5D204}"/>
              </a:ext>
            </a:extLst>
          </p:cNvPr>
          <p:cNvSpPr txBox="1"/>
          <p:nvPr/>
        </p:nvSpPr>
        <p:spPr>
          <a:xfrm>
            <a:off x="684000" y="299957"/>
            <a:ext cx="5040000" cy="469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srgbClr val="000000"/>
                </a:solidFill>
                <a:latin typeface="Arial"/>
                <a:ea typeface="微软雅黑"/>
                <a:cs typeface="Times New Roman" panose="02020603050405020304" pitchFamily="18" charset="0"/>
                <a:sym typeface="+mn-lt"/>
              </a:rPr>
              <a:t>ROUGH EXPERIMENT DATA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4958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8">
            <a:extLst>
              <a:ext uri="{FF2B5EF4-FFF2-40B4-BE49-F238E27FC236}">
                <a16:creationId xmlns:a16="http://schemas.microsoft.com/office/drawing/2014/main" id="{8713864E-B353-CEA8-2F93-1AE899322D5E}"/>
              </a:ext>
            </a:extLst>
          </p:cNvPr>
          <p:cNvSpPr txBox="1"/>
          <p:nvPr/>
        </p:nvSpPr>
        <p:spPr>
          <a:xfrm>
            <a:off x="684000" y="299957"/>
            <a:ext cx="5040000" cy="469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srgbClr val="000000"/>
                </a:solidFill>
                <a:latin typeface="Arial"/>
                <a:ea typeface="微软雅黑"/>
                <a:cs typeface="Times New Roman" panose="02020603050405020304" pitchFamily="18" charset="0"/>
                <a:sym typeface="+mn-lt"/>
              </a:rPr>
              <a:t>EXPERIMENT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6" name="图片 2">
            <a:extLst>
              <a:ext uri="{FF2B5EF4-FFF2-40B4-BE49-F238E27FC236}">
                <a16:creationId xmlns:a16="http://schemas.microsoft.com/office/drawing/2014/main" id="{88E7AAB1-B65A-10DD-56A2-7E51585EB0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6" r="26433"/>
          <a:stretch/>
        </p:blipFill>
        <p:spPr bwMode="auto">
          <a:xfrm>
            <a:off x="7452000" y="1363836"/>
            <a:ext cx="1368000" cy="373398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739D9F3-928F-680B-33CE-F640FEFF57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978219"/>
              </p:ext>
            </p:extLst>
          </p:nvPr>
        </p:nvGraphicFramePr>
        <p:xfrm>
          <a:off x="525624" y="1363836"/>
          <a:ext cx="6920284" cy="3730338"/>
        </p:xfrm>
        <a:graphic>
          <a:graphicData uri="http://schemas.openxmlformats.org/drawingml/2006/table">
            <a:tbl>
              <a:tblPr firstRow="1" firstCol="1" bandRow="1"/>
              <a:tblGrid>
                <a:gridCol w="704564">
                  <a:extLst>
                    <a:ext uri="{9D8B030D-6E8A-4147-A177-3AD203B41FA5}">
                      <a16:colId xmlns:a16="http://schemas.microsoft.com/office/drawing/2014/main" val="2373924058"/>
                    </a:ext>
                  </a:extLst>
                </a:gridCol>
                <a:gridCol w="2027798">
                  <a:extLst>
                    <a:ext uri="{9D8B030D-6E8A-4147-A177-3AD203B41FA5}">
                      <a16:colId xmlns:a16="http://schemas.microsoft.com/office/drawing/2014/main" val="1858585139"/>
                    </a:ext>
                  </a:extLst>
                </a:gridCol>
                <a:gridCol w="3221033">
                  <a:extLst>
                    <a:ext uri="{9D8B030D-6E8A-4147-A177-3AD203B41FA5}">
                      <a16:colId xmlns:a16="http://schemas.microsoft.com/office/drawing/2014/main" val="681079241"/>
                    </a:ext>
                  </a:extLst>
                </a:gridCol>
                <a:gridCol w="966889">
                  <a:extLst>
                    <a:ext uri="{9D8B030D-6E8A-4147-A177-3AD203B41FA5}">
                      <a16:colId xmlns:a16="http://schemas.microsoft.com/office/drawing/2014/main" val="2600318541"/>
                    </a:ext>
                  </a:extLst>
                </a:gridCol>
              </a:tblGrid>
              <a:tr h="4761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No.</a:t>
                      </a:r>
                      <a:endParaRPr lang="en-US" sz="2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Equipment Name</a:t>
                      </a:r>
                      <a:endParaRPr lang="en-US" sz="2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Device Model</a:t>
                      </a:r>
                      <a:endParaRPr lang="en-US" sz="2800" kern="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Number</a:t>
                      </a:r>
                      <a:endParaRPr lang="en-US" sz="2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565714"/>
                  </a:ext>
                </a:extLst>
              </a:tr>
              <a:tr h="29900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en-US" sz="2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Mass block</a:t>
                      </a:r>
                      <a:endParaRPr lang="en-US" sz="2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2cm * 1cm in cross-section</a:t>
                      </a:r>
                      <a:endParaRPr lang="en-US" sz="2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en-US" sz="2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81145"/>
                  </a:ext>
                </a:extLst>
              </a:tr>
              <a:tr h="29900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en-US" sz="2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Iron stand</a:t>
                      </a:r>
                      <a:endParaRPr lang="en-US" sz="2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100cm in length</a:t>
                      </a:r>
                      <a:endParaRPr lang="en-US" sz="2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en-US" sz="2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249659"/>
                  </a:ext>
                </a:extLst>
              </a:tr>
              <a:tr h="29900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en-US" sz="2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Clamps</a:t>
                      </a:r>
                      <a:endParaRPr lang="en-US" sz="2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Iron with rubber</a:t>
                      </a:r>
                      <a:endParaRPr lang="en-US" sz="2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en-US" sz="2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502641"/>
                  </a:ext>
                </a:extLst>
              </a:tr>
              <a:tr h="29900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en-US" sz="2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Rod</a:t>
                      </a:r>
                      <a:endParaRPr lang="en-US" sz="2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M8, 10cm in length</a:t>
                      </a:r>
                      <a:endParaRPr lang="en-US" sz="2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en-US" sz="2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2287102"/>
                  </a:ext>
                </a:extLst>
              </a:tr>
              <a:tr h="29900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en-US" sz="2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Bearing</a:t>
                      </a:r>
                      <a:endParaRPr lang="en-US" sz="2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10mm in inner diameter</a:t>
                      </a:r>
                      <a:endParaRPr lang="en-US" sz="2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en-US" sz="2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381664"/>
                  </a:ext>
                </a:extLst>
              </a:tr>
              <a:tr h="27247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en-US" sz="2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Silicon gaskets</a:t>
                      </a:r>
                      <a:endParaRPr lang="en-US" sz="2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M8, 1mm in thickness</a:t>
                      </a:r>
                      <a:endParaRPr lang="en-US" sz="2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en-US" sz="2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416749"/>
                  </a:ext>
                </a:extLst>
              </a:tr>
              <a:tr h="29900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lang="en-US" sz="2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Nut</a:t>
                      </a:r>
                      <a:endParaRPr lang="en-US" sz="2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M8, hexagon</a:t>
                      </a:r>
                      <a:endParaRPr lang="en-US" sz="2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en-US" sz="2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64616"/>
                  </a:ext>
                </a:extLst>
              </a:tr>
              <a:tr h="29900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en-US" sz="2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Rubber band</a:t>
                      </a:r>
                      <a:endParaRPr lang="en-US" sz="2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8cm in original length</a:t>
                      </a:r>
                      <a:endParaRPr lang="en-US" sz="2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en-US" sz="2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2532584"/>
                  </a:ext>
                </a:extLst>
              </a:tr>
              <a:tr h="28262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en-US" sz="2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Water bucket</a:t>
                      </a:r>
                      <a:endParaRPr lang="en-US" sz="2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20cm in diameter</a:t>
                      </a:r>
                      <a:endParaRPr lang="en-US" sz="2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en-US" sz="2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884464"/>
                  </a:ext>
                </a:extLst>
              </a:tr>
              <a:tr h="29900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en-US" sz="2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Camera</a:t>
                      </a:r>
                      <a:endParaRPr lang="en-US" sz="2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iPhone 11 *0.125 in slow-motion</a:t>
                      </a:r>
                      <a:endParaRPr lang="en-US" sz="2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en-US" sz="2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965520"/>
                  </a:ext>
                </a:extLst>
              </a:tr>
              <a:tr h="29900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endParaRPr lang="en-US" sz="2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Vanier caliper</a:t>
                      </a:r>
                      <a:endParaRPr lang="en-US" sz="2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15cm max.</a:t>
                      </a:r>
                      <a:endParaRPr lang="en-US" sz="2800" kern="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en-US" sz="2800" kern="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35486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9617B03-9745-E8BB-F301-C8DA626A8CA6}"/>
              </a:ext>
            </a:extLst>
          </p:cNvPr>
          <p:cNvSpPr txBox="1"/>
          <p:nvPr/>
        </p:nvSpPr>
        <p:spPr>
          <a:xfrm>
            <a:off x="1684615" y="5094174"/>
            <a:ext cx="4572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Table 2. Equipment list</a:t>
            </a:r>
            <a:endParaRPr lang="en-US" sz="28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FBE2A2-BFFE-2C05-6E93-050286B65D2F}"/>
              </a:ext>
            </a:extLst>
          </p:cNvPr>
          <p:cNvSpPr txBox="1"/>
          <p:nvPr/>
        </p:nvSpPr>
        <p:spPr>
          <a:xfrm>
            <a:off x="7092000" y="51009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Container overview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90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9112A-1FCF-CBBF-7443-D134AC85C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8">
            <a:extLst>
              <a:ext uri="{FF2B5EF4-FFF2-40B4-BE49-F238E27FC236}">
                <a16:creationId xmlns:a16="http://schemas.microsoft.com/office/drawing/2014/main" id="{FA019828-B549-ABA7-1766-8E12E9611343}"/>
              </a:ext>
            </a:extLst>
          </p:cNvPr>
          <p:cNvSpPr txBox="1"/>
          <p:nvPr/>
        </p:nvSpPr>
        <p:spPr>
          <a:xfrm>
            <a:off x="684000" y="299957"/>
            <a:ext cx="5040000" cy="469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srgbClr val="000000"/>
                </a:solidFill>
                <a:latin typeface="Arial"/>
                <a:ea typeface="微软雅黑"/>
                <a:cs typeface="Times New Roman" panose="02020603050405020304" pitchFamily="18" charset="0"/>
                <a:sym typeface="+mn-lt"/>
              </a:rPr>
              <a:t>EXPERIMENT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7" name="图片 3">
            <a:extLst>
              <a:ext uri="{FF2B5EF4-FFF2-40B4-BE49-F238E27FC236}">
                <a16:creationId xmlns:a16="http://schemas.microsoft.com/office/drawing/2014/main" id="{10829FBC-4E92-3DE8-6B03-4E546D0A09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38" y="1563881"/>
            <a:ext cx="4415280" cy="33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1">
            <a:extLst>
              <a:ext uri="{FF2B5EF4-FFF2-40B4-BE49-F238E27FC236}">
                <a16:creationId xmlns:a16="http://schemas.microsoft.com/office/drawing/2014/main" id="{7624C08A-8152-B490-0EB8-95F8B46CAF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337" y="1559916"/>
            <a:ext cx="2772163" cy="33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9B95E6-7061-D7EC-5C22-89A1352AF9E8}"/>
              </a:ext>
            </a:extLst>
          </p:cNvPr>
          <p:cNvSpPr txBox="1"/>
          <p:nvPr/>
        </p:nvSpPr>
        <p:spPr>
          <a:xfrm>
            <a:off x="1836000" y="4871916"/>
            <a:ext cx="6768000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b. Design display [blender]	           c. Container ready for experiments</a:t>
            </a:r>
            <a:b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             </a:t>
            </a:r>
            <a:r>
              <a:rPr 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Fig 3. Container and design diagram [blender]                                           </a:t>
            </a:r>
            <a:endParaRPr lang="en-US" sz="28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981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BD32B-FB29-2276-7107-31D99A2EB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8">
            <a:extLst>
              <a:ext uri="{FF2B5EF4-FFF2-40B4-BE49-F238E27FC236}">
                <a16:creationId xmlns:a16="http://schemas.microsoft.com/office/drawing/2014/main" id="{ECF7A22B-15F1-59BD-055E-70544D493453}"/>
              </a:ext>
            </a:extLst>
          </p:cNvPr>
          <p:cNvSpPr txBox="1"/>
          <p:nvPr/>
        </p:nvSpPr>
        <p:spPr>
          <a:xfrm>
            <a:off x="684000" y="299957"/>
            <a:ext cx="5040000" cy="469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srgbClr val="000000"/>
                </a:solidFill>
                <a:latin typeface="Arial"/>
                <a:ea typeface="微软雅黑"/>
                <a:cs typeface="Times New Roman" panose="02020603050405020304" pitchFamily="18" charset="0"/>
                <a:sym typeface="+mn-lt"/>
              </a:rPr>
              <a:t>EXPERIMENT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6" name="图片 6">
            <a:extLst>
              <a:ext uri="{FF2B5EF4-FFF2-40B4-BE49-F238E27FC236}">
                <a16:creationId xmlns:a16="http://schemas.microsoft.com/office/drawing/2014/main" id="{59A0B6A5-6FD8-C326-ACC6-78E700BDFA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62" y="1347880"/>
            <a:ext cx="2181622" cy="3880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9">
            <a:extLst>
              <a:ext uri="{FF2B5EF4-FFF2-40B4-BE49-F238E27FC236}">
                <a16:creationId xmlns:a16="http://schemas.microsoft.com/office/drawing/2014/main" id="{0E155C42-9617-B05D-C879-9E61908DAE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86" y="1347880"/>
            <a:ext cx="2180330" cy="3880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7">
            <a:extLst>
              <a:ext uri="{FF2B5EF4-FFF2-40B4-BE49-F238E27FC236}">
                <a16:creationId xmlns:a16="http://schemas.microsoft.com/office/drawing/2014/main" id="{9508AE79-190E-AA6F-2BFA-8D6ED291C6B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63" b="22730"/>
          <a:stretch/>
        </p:blipFill>
        <p:spPr bwMode="auto">
          <a:xfrm rot="16200000">
            <a:off x="5065471" y="1545541"/>
            <a:ext cx="3880189" cy="348486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FBE5C71-E6BB-9AA2-B1DC-1F4F0161F96D}"/>
              </a:ext>
            </a:extLst>
          </p:cNvPr>
          <p:cNvSpPr txBox="1"/>
          <p:nvPr/>
        </p:nvSpPr>
        <p:spPr>
          <a:xfrm>
            <a:off x="2286000" y="5153354"/>
            <a:ext cx="4572000" cy="532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Fig 5. Clamps, water bucket, and </a:t>
            </a:r>
            <a:r>
              <a:rPr lang="en-US" kern="1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equipment</a:t>
            </a:r>
            <a:endParaRPr lang="en-US" sz="28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137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F9B00-EEB6-549B-7750-432B95284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8">
            <a:extLst>
              <a:ext uri="{FF2B5EF4-FFF2-40B4-BE49-F238E27FC236}">
                <a16:creationId xmlns:a16="http://schemas.microsoft.com/office/drawing/2014/main" id="{B6652CAA-2ED1-164D-F01E-6B4A7AC216E9}"/>
              </a:ext>
            </a:extLst>
          </p:cNvPr>
          <p:cNvSpPr txBox="1"/>
          <p:nvPr/>
        </p:nvSpPr>
        <p:spPr>
          <a:xfrm>
            <a:off x="684000" y="299957"/>
            <a:ext cx="5040000" cy="469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srgbClr val="000000"/>
                </a:solidFill>
                <a:latin typeface="Arial"/>
                <a:ea typeface="微软雅黑"/>
                <a:cs typeface="Times New Roman" panose="02020603050405020304" pitchFamily="18" charset="0"/>
                <a:sym typeface="+mn-lt"/>
              </a:rPr>
              <a:t>EXPERIMENT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5" name="图片 5">
            <a:extLst>
              <a:ext uri="{FF2B5EF4-FFF2-40B4-BE49-F238E27FC236}">
                <a16:creationId xmlns:a16="http://schemas.microsoft.com/office/drawing/2014/main" id="{825ACE17-954C-79F9-D8B5-38E3035621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20" y="1275881"/>
            <a:ext cx="6901360" cy="388018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1406D6-A356-D4FD-22A3-AF10DC2174C1}"/>
              </a:ext>
            </a:extLst>
          </p:cNvPr>
          <p:cNvSpPr txBox="1"/>
          <p:nvPr/>
        </p:nvSpPr>
        <p:spPr>
          <a:xfrm>
            <a:off x="2286000" y="5156070"/>
            <a:ext cx="4572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Fig </a:t>
            </a:r>
            <a:r>
              <a:rPr lang="en-US" kern="1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. An overview</a:t>
            </a:r>
            <a:endParaRPr lang="en-US" sz="28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469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8C5F3-762F-BBA0-3CD7-0C4AEA380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8">
            <a:extLst>
              <a:ext uri="{FF2B5EF4-FFF2-40B4-BE49-F238E27FC236}">
                <a16:creationId xmlns:a16="http://schemas.microsoft.com/office/drawing/2014/main" id="{573E52C7-8AA0-9EA3-688F-10C6B2D12CB0}"/>
              </a:ext>
            </a:extLst>
          </p:cNvPr>
          <p:cNvSpPr txBox="1"/>
          <p:nvPr/>
        </p:nvSpPr>
        <p:spPr>
          <a:xfrm>
            <a:off x="684000" y="299957"/>
            <a:ext cx="5040000" cy="469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srgbClr val="000000"/>
                </a:solidFill>
                <a:latin typeface="Arial"/>
                <a:ea typeface="微软雅黑"/>
                <a:cs typeface="Times New Roman" panose="02020603050405020304" pitchFamily="18" charset="0"/>
                <a:sym typeface="+mn-lt"/>
              </a:rPr>
              <a:t>DATA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Times New Roman" panose="02020603050405020304" pitchFamily="18" charset="0"/>
              <a:sym typeface="+mn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72700D4-7655-5975-0E67-C8A4D563F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966061"/>
              </p:ext>
            </p:extLst>
          </p:nvPr>
        </p:nvGraphicFramePr>
        <p:xfrm>
          <a:off x="863998" y="1203881"/>
          <a:ext cx="7416001" cy="3600000"/>
        </p:xfrm>
        <a:graphic>
          <a:graphicData uri="http://schemas.openxmlformats.org/drawingml/2006/table">
            <a:tbl>
              <a:tblPr firstRow="1" firstCol="1" bandRow="1"/>
              <a:tblGrid>
                <a:gridCol w="704189">
                  <a:extLst>
                    <a:ext uri="{9D8B030D-6E8A-4147-A177-3AD203B41FA5}">
                      <a16:colId xmlns:a16="http://schemas.microsoft.com/office/drawing/2014/main" val="2357534335"/>
                    </a:ext>
                  </a:extLst>
                </a:gridCol>
                <a:gridCol w="968260">
                  <a:extLst>
                    <a:ext uri="{9D8B030D-6E8A-4147-A177-3AD203B41FA5}">
                      <a16:colId xmlns:a16="http://schemas.microsoft.com/office/drawing/2014/main" val="1080222217"/>
                    </a:ext>
                  </a:extLst>
                </a:gridCol>
                <a:gridCol w="902242">
                  <a:extLst>
                    <a:ext uri="{9D8B030D-6E8A-4147-A177-3AD203B41FA5}">
                      <a16:colId xmlns:a16="http://schemas.microsoft.com/office/drawing/2014/main" val="955172979"/>
                    </a:ext>
                  </a:extLst>
                </a:gridCol>
                <a:gridCol w="770207">
                  <a:extLst>
                    <a:ext uri="{9D8B030D-6E8A-4147-A177-3AD203B41FA5}">
                      <a16:colId xmlns:a16="http://schemas.microsoft.com/office/drawing/2014/main" val="83071230"/>
                    </a:ext>
                  </a:extLst>
                </a:gridCol>
                <a:gridCol w="638173">
                  <a:extLst>
                    <a:ext uri="{9D8B030D-6E8A-4147-A177-3AD203B41FA5}">
                      <a16:colId xmlns:a16="http://schemas.microsoft.com/office/drawing/2014/main" val="1292598989"/>
                    </a:ext>
                  </a:extLst>
                </a:gridCol>
                <a:gridCol w="638173">
                  <a:extLst>
                    <a:ext uri="{9D8B030D-6E8A-4147-A177-3AD203B41FA5}">
                      <a16:colId xmlns:a16="http://schemas.microsoft.com/office/drawing/2014/main" val="2689846103"/>
                    </a:ext>
                  </a:extLst>
                </a:gridCol>
                <a:gridCol w="638173">
                  <a:extLst>
                    <a:ext uri="{9D8B030D-6E8A-4147-A177-3AD203B41FA5}">
                      <a16:colId xmlns:a16="http://schemas.microsoft.com/office/drawing/2014/main" val="2744844870"/>
                    </a:ext>
                  </a:extLst>
                </a:gridCol>
                <a:gridCol w="638173">
                  <a:extLst>
                    <a:ext uri="{9D8B030D-6E8A-4147-A177-3AD203B41FA5}">
                      <a16:colId xmlns:a16="http://schemas.microsoft.com/office/drawing/2014/main" val="3473873255"/>
                    </a:ext>
                  </a:extLst>
                </a:gridCol>
                <a:gridCol w="638173">
                  <a:extLst>
                    <a:ext uri="{9D8B030D-6E8A-4147-A177-3AD203B41FA5}">
                      <a16:colId xmlns:a16="http://schemas.microsoft.com/office/drawing/2014/main" val="2658052271"/>
                    </a:ext>
                  </a:extLst>
                </a:gridCol>
                <a:gridCol w="880238">
                  <a:extLst>
                    <a:ext uri="{9D8B030D-6E8A-4147-A177-3AD203B41FA5}">
                      <a16:colId xmlns:a16="http://schemas.microsoft.com/office/drawing/2014/main" val="129857206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b="1" kern="1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No.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b="1" kern="1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material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954" marR="5095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b="1" kern="1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A/cm^2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954" marR="5095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b="1" kern="1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h/cm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954" marR="5095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b="1" kern="1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V/ml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954" marR="5095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b="1" kern="1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m1/g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954" marR="5095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b="1" kern="1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m2/g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954" marR="5095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b="1" kern="1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m3/g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954" marR="5095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b="1" kern="1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m/g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954" marR="5095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b="1" kern="1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density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954" marR="50954" marT="0" marB="0" anchor="ctr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53316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plastic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2.00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2.82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5.64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7.78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7.76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7.76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7.77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1.38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1916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b="1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2.00</a:t>
                      </a: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4.00</a:t>
                      </a: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8.00</a:t>
                      </a: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10.97</a:t>
                      </a: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10.98</a:t>
                      </a: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11.02</a:t>
                      </a: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10.99</a:t>
                      </a: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1.37</a:t>
                      </a: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061329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2.00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4.68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9.36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11.47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11.48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11.47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11.47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1.23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51278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b="1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Al</a:t>
                      </a: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2.00</a:t>
                      </a: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3.34</a:t>
                      </a: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6.68</a:t>
                      </a: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16.63</a:t>
                      </a: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16.63</a:t>
                      </a: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16.63</a:t>
                      </a: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16.63</a:t>
                      </a: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2.49</a:t>
                      </a: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4976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2.00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4.32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8.64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22.10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22.08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22.08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22.09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2.56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15320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b="1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2.00</a:t>
                      </a: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5.34</a:t>
                      </a: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10.68</a:t>
                      </a: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27.64</a:t>
                      </a: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27.64</a:t>
                      </a: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27.62</a:t>
                      </a: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27.63</a:t>
                      </a: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2.59</a:t>
                      </a: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653592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Fe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2.00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3.14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6.28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46.26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46.25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46.27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46.26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7.37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3254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b="1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2.00</a:t>
                      </a: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4.48</a:t>
                      </a: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8.96</a:t>
                      </a: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61.89</a:t>
                      </a: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61.90</a:t>
                      </a: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61.90</a:t>
                      </a: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61.90</a:t>
                      </a: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6.91</a:t>
                      </a: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47628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2.00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5.28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10.56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77.92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77.95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77.95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77.94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7.38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954" marR="50954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66183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478908E-F12B-6EC5-8115-48A63620538B}"/>
              </a:ext>
            </a:extLst>
          </p:cNvPr>
          <p:cNvSpPr txBox="1"/>
          <p:nvPr/>
        </p:nvSpPr>
        <p:spPr>
          <a:xfrm>
            <a:off x="2285998" y="4829936"/>
            <a:ext cx="4572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3780790" algn="r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Table 4. Table of masses</a:t>
            </a:r>
            <a:endParaRPr lang="en-US" sz="28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764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8">
            <a:extLst>
              <a:ext uri="{FF2B5EF4-FFF2-40B4-BE49-F238E27FC236}">
                <a16:creationId xmlns:a16="http://schemas.microsoft.com/office/drawing/2014/main" id="{7BFB82A6-4A16-0B7D-8C7B-BEF245A44375}"/>
              </a:ext>
            </a:extLst>
          </p:cNvPr>
          <p:cNvSpPr txBox="1"/>
          <p:nvPr/>
        </p:nvSpPr>
        <p:spPr>
          <a:xfrm>
            <a:off x="684000" y="299957"/>
            <a:ext cx="5040000" cy="469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srgbClr val="000000"/>
                </a:solidFill>
                <a:latin typeface="Arial"/>
                <a:ea typeface="微软雅黑"/>
                <a:cs typeface="Times New Roman" panose="02020603050405020304" pitchFamily="18" charset="0"/>
                <a:sym typeface="+mn-lt"/>
              </a:rPr>
              <a:t>DATA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3DEAF0-6C6C-1EC4-7E5D-790D65E10056}"/>
              </a:ext>
            </a:extLst>
          </p:cNvPr>
          <p:cNvSpPr txBox="1"/>
          <p:nvPr/>
        </p:nvSpPr>
        <p:spPr>
          <a:xfrm>
            <a:off x="2286000" y="5072135"/>
            <a:ext cx="4572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3780790" algn="r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Table 5. Table of Recordings</a:t>
            </a:r>
            <a:endParaRPr lang="en-US" sz="28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063ED5A-4C5A-E3EC-FAE8-BC28F183D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870762"/>
              </p:ext>
            </p:extLst>
          </p:nvPr>
        </p:nvGraphicFramePr>
        <p:xfrm>
          <a:off x="576000" y="1203881"/>
          <a:ext cx="7992000" cy="3724260"/>
        </p:xfrm>
        <a:graphic>
          <a:graphicData uri="http://schemas.openxmlformats.org/drawingml/2006/table">
            <a:tbl>
              <a:tblPr firstRow="1" firstCol="1" bandRow="1"/>
              <a:tblGrid>
                <a:gridCol w="888000">
                  <a:extLst>
                    <a:ext uri="{9D8B030D-6E8A-4147-A177-3AD203B41FA5}">
                      <a16:colId xmlns:a16="http://schemas.microsoft.com/office/drawing/2014/main" val="2321606580"/>
                    </a:ext>
                  </a:extLst>
                </a:gridCol>
                <a:gridCol w="888000">
                  <a:extLst>
                    <a:ext uri="{9D8B030D-6E8A-4147-A177-3AD203B41FA5}">
                      <a16:colId xmlns:a16="http://schemas.microsoft.com/office/drawing/2014/main" val="1514424609"/>
                    </a:ext>
                  </a:extLst>
                </a:gridCol>
                <a:gridCol w="888000">
                  <a:extLst>
                    <a:ext uri="{9D8B030D-6E8A-4147-A177-3AD203B41FA5}">
                      <a16:colId xmlns:a16="http://schemas.microsoft.com/office/drawing/2014/main" val="4271187179"/>
                    </a:ext>
                  </a:extLst>
                </a:gridCol>
                <a:gridCol w="888000">
                  <a:extLst>
                    <a:ext uri="{9D8B030D-6E8A-4147-A177-3AD203B41FA5}">
                      <a16:colId xmlns:a16="http://schemas.microsoft.com/office/drawing/2014/main" val="907647256"/>
                    </a:ext>
                  </a:extLst>
                </a:gridCol>
                <a:gridCol w="888000">
                  <a:extLst>
                    <a:ext uri="{9D8B030D-6E8A-4147-A177-3AD203B41FA5}">
                      <a16:colId xmlns:a16="http://schemas.microsoft.com/office/drawing/2014/main" val="2777068639"/>
                    </a:ext>
                  </a:extLst>
                </a:gridCol>
                <a:gridCol w="888000">
                  <a:extLst>
                    <a:ext uri="{9D8B030D-6E8A-4147-A177-3AD203B41FA5}">
                      <a16:colId xmlns:a16="http://schemas.microsoft.com/office/drawing/2014/main" val="3804777449"/>
                    </a:ext>
                  </a:extLst>
                </a:gridCol>
                <a:gridCol w="888000">
                  <a:extLst>
                    <a:ext uri="{9D8B030D-6E8A-4147-A177-3AD203B41FA5}">
                      <a16:colId xmlns:a16="http://schemas.microsoft.com/office/drawing/2014/main" val="530847740"/>
                    </a:ext>
                  </a:extLst>
                </a:gridCol>
                <a:gridCol w="888000">
                  <a:extLst>
                    <a:ext uri="{9D8B030D-6E8A-4147-A177-3AD203B41FA5}">
                      <a16:colId xmlns:a16="http://schemas.microsoft.com/office/drawing/2014/main" val="2423559075"/>
                    </a:ext>
                  </a:extLst>
                </a:gridCol>
                <a:gridCol w="888000">
                  <a:extLst>
                    <a:ext uri="{9D8B030D-6E8A-4147-A177-3AD203B41FA5}">
                      <a16:colId xmlns:a16="http://schemas.microsoft.com/office/drawing/2014/main" val="4187828473"/>
                    </a:ext>
                  </a:extLst>
                </a:gridCol>
              </a:tblGrid>
              <a:tr h="3103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b="1" kern="1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No.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b="1" kern="1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R/cm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b="1" kern="1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F1/f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b="1" kern="1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F2/f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b="1" kern="1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F3/f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b="1" kern="1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T1/s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b="1" kern="1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T2/s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b="1" kern="1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T3/s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b="1" kern="1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T/s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291513"/>
                  </a:ext>
                </a:extLst>
              </a:tr>
              <a:tr h="3103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7.96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290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292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284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1.208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1.217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1.183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1.203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987655"/>
                  </a:ext>
                </a:extLst>
              </a:tr>
              <a:tr h="3103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b="1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7.67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226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232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244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0.941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0.965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1.017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0.974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4807"/>
                  </a:ext>
                </a:extLst>
              </a:tr>
              <a:tr h="3103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5.76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192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209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199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0.802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0.872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0.828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0.834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216500"/>
                  </a:ext>
                </a:extLst>
              </a:tr>
              <a:tr h="3103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b="1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5.00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465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425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448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1.939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1.772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1.866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1.859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249792"/>
                  </a:ext>
                </a:extLst>
              </a:tr>
              <a:tr h="3103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4.28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227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223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223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0.946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0.929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0.929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0.935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079553"/>
                  </a:ext>
                </a:extLst>
              </a:tr>
              <a:tr h="3103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b="1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3.92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222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219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222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0.925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0.913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0.925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0.921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03820"/>
                  </a:ext>
                </a:extLst>
              </a:tr>
              <a:tr h="3103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3.50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107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107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105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0.448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0.446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0.438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0.444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615253"/>
                  </a:ext>
                </a:extLst>
              </a:tr>
              <a:tr h="3103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b="1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3.13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258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252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246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1.075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1.050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1.025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1.050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3533215"/>
                  </a:ext>
                </a:extLst>
              </a:tr>
              <a:tr h="3103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2.41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318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295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301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1.325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1.229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1.254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1.269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917482"/>
                  </a:ext>
                </a:extLst>
              </a:tr>
              <a:tr h="3103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b="1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1.50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361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368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378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1.503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1.533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1.575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1.537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8989378"/>
                  </a:ext>
                </a:extLst>
              </a:tr>
              <a:tr h="3103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1.05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439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451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451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1.831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1.879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1.879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3780790" algn="r"/>
                        </a:tabLst>
                      </a:pP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1.863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914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292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F556E-0C57-4654-D771-A99916530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8">
            <a:extLst>
              <a:ext uri="{FF2B5EF4-FFF2-40B4-BE49-F238E27FC236}">
                <a16:creationId xmlns:a16="http://schemas.microsoft.com/office/drawing/2014/main" id="{C274CB8B-4CFE-EB98-0547-9A2153053CE5}"/>
              </a:ext>
            </a:extLst>
          </p:cNvPr>
          <p:cNvSpPr txBox="1"/>
          <p:nvPr/>
        </p:nvSpPr>
        <p:spPr>
          <a:xfrm>
            <a:off x="684000" y="299957"/>
            <a:ext cx="5040000" cy="469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srgbClr val="000000"/>
                </a:solidFill>
                <a:latin typeface="Arial"/>
                <a:ea typeface="微软雅黑"/>
                <a:cs typeface="Times New Roman" panose="02020603050405020304" pitchFamily="18" charset="0"/>
                <a:sym typeface="+mn-lt"/>
              </a:rPr>
              <a:t>DATA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D88F1B-CBEE-9693-82EC-7F724EDEC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00" y="1347881"/>
            <a:ext cx="6811473" cy="3503868"/>
          </a:xfrm>
          <a:prstGeom prst="rect">
            <a:avLst/>
          </a:prstGeom>
        </p:spPr>
      </p:pic>
      <p:sp>
        <p:nvSpPr>
          <p:cNvPr id="12" name="矩形 53">
            <a:extLst>
              <a:ext uri="{FF2B5EF4-FFF2-40B4-BE49-F238E27FC236}">
                <a16:creationId xmlns:a16="http://schemas.microsoft.com/office/drawing/2014/main" id="{8AEF064C-7B0E-46B4-C6CA-06ED4C6B4FD1}"/>
              </a:ext>
            </a:extLst>
          </p:cNvPr>
          <p:cNvSpPr/>
          <p:nvPr/>
        </p:nvSpPr>
        <p:spPr>
          <a:xfrm>
            <a:off x="396000" y="3491966"/>
            <a:ext cx="3627970" cy="1633069"/>
          </a:xfrm>
          <a:prstGeom prst="rect">
            <a:avLst/>
          </a:prstGeom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3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658D8CE-3FEC-3D28-386A-7DDA762145ED}"/>
                  </a:ext>
                </a:extLst>
              </p:cNvPr>
              <p:cNvSpPr txBox="1"/>
              <p:nvPr/>
            </p:nvSpPr>
            <p:spPr>
              <a:xfrm>
                <a:off x="496527" y="3583232"/>
                <a:ext cx="2304000" cy="1631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0.5 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𝑘𝑔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𝑉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=185.0 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𝑚𝑙</m:t>
                      </m:r>
                    </m:oMath>
                  </m:oMathPara>
                </a14:m>
                <a:endParaRPr lang="en-US" sz="20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𝐿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=20.55 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𝑐𝑚</m:t>
                      </m:r>
                    </m:oMath>
                  </m:oMathPara>
                </a14:m>
                <a:endParaRPr lang="en-US" sz="20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=5°</m:t>
                      </m:r>
                    </m:oMath>
                  </m:oMathPara>
                </a14:m>
                <a:endParaRPr lang="en-US" sz="2000" i="1" dirty="0"/>
              </a:p>
              <a:p>
                <a:endParaRPr lang="en-US" sz="2000" i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658D8CE-3FEC-3D28-386A-7DDA76214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27" y="3583232"/>
                <a:ext cx="2304000" cy="16312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4">
            <a:extLst>
              <a:ext uri="{FF2B5EF4-FFF2-40B4-BE49-F238E27FC236}">
                <a16:creationId xmlns:a16="http://schemas.microsoft.com/office/drawing/2014/main" id="{DF3AB7D2-31C4-CF10-A048-F9D5A0245F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9"/>
          <a:stretch/>
        </p:blipFill>
        <p:spPr bwMode="auto">
          <a:xfrm>
            <a:off x="3924000" y="1297825"/>
            <a:ext cx="5155384" cy="35776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8" name="组合 823492037">
            <a:extLst>
              <a:ext uri="{FF2B5EF4-FFF2-40B4-BE49-F238E27FC236}">
                <a16:creationId xmlns:a16="http://schemas.microsoft.com/office/drawing/2014/main" id="{3FFA1D95-640E-A983-28E5-1324A4B0AEE4}"/>
              </a:ext>
            </a:extLst>
          </p:cNvPr>
          <p:cNvGrpSpPr/>
          <p:nvPr/>
        </p:nvGrpSpPr>
        <p:grpSpPr>
          <a:xfrm>
            <a:off x="396000" y="1334490"/>
            <a:ext cx="4176000" cy="2157476"/>
            <a:chOff x="0" y="0"/>
            <a:chExt cx="2111887" cy="1069340"/>
          </a:xfrm>
        </p:grpSpPr>
        <p:grpSp>
          <p:nvGrpSpPr>
            <p:cNvPr id="19" name="组合 823492036">
              <a:extLst>
                <a:ext uri="{FF2B5EF4-FFF2-40B4-BE49-F238E27FC236}">
                  <a16:creationId xmlns:a16="http://schemas.microsoft.com/office/drawing/2014/main" id="{29A03240-2810-D964-BDC5-AD191E2B3F89}"/>
                </a:ext>
              </a:extLst>
            </p:cNvPr>
            <p:cNvGrpSpPr/>
            <p:nvPr/>
          </p:nvGrpSpPr>
          <p:grpSpPr>
            <a:xfrm>
              <a:off x="0" y="0"/>
              <a:ext cx="2111887" cy="1069340"/>
              <a:chOff x="0" y="0"/>
              <a:chExt cx="2111887" cy="1069340"/>
            </a:xfrm>
          </p:grpSpPr>
          <p:sp>
            <p:nvSpPr>
              <p:cNvPr id="22" name="矩形 53">
                <a:extLst>
                  <a:ext uri="{FF2B5EF4-FFF2-40B4-BE49-F238E27FC236}">
                    <a16:creationId xmlns:a16="http://schemas.microsoft.com/office/drawing/2014/main" id="{EFC8BE07-2E9A-EA8B-EEFD-3591EB99D0A3}"/>
                  </a:ext>
                </a:extLst>
              </p:cNvPr>
              <p:cNvSpPr/>
              <p:nvPr/>
            </p:nvSpPr>
            <p:spPr>
              <a:xfrm>
                <a:off x="0" y="0"/>
                <a:ext cx="1834737" cy="1069340"/>
              </a:xfrm>
              <a:prstGeom prst="rect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3200"/>
              </a:p>
            </p:txBody>
          </p:sp>
          <p:grpSp>
            <p:nvGrpSpPr>
              <p:cNvPr id="23" name="组合 823492035">
                <a:extLst>
                  <a:ext uri="{FF2B5EF4-FFF2-40B4-BE49-F238E27FC236}">
                    <a16:creationId xmlns:a16="http://schemas.microsoft.com/office/drawing/2014/main" id="{FC026CC6-6626-CF69-BD56-B91127FEA26B}"/>
                  </a:ext>
                </a:extLst>
              </p:cNvPr>
              <p:cNvGrpSpPr/>
              <p:nvPr/>
            </p:nvGrpSpPr>
            <p:grpSpPr>
              <a:xfrm>
                <a:off x="156949" y="75063"/>
                <a:ext cx="1954938" cy="949960"/>
                <a:chOff x="0" y="0"/>
                <a:chExt cx="1954938" cy="949960"/>
              </a:xfrm>
            </p:grpSpPr>
            <p:cxnSp>
              <p:nvCxnSpPr>
                <p:cNvPr id="24" name="直接连接符 57">
                  <a:extLst>
                    <a:ext uri="{FF2B5EF4-FFF2-40B4-BE49-F238E27FC236}">
                      <a16:creationId xmlns:a16="http://schemas.microsoft.com/office/drawing/2014/main" id="{C3D6A414-0167-9B48-1073-1CCFD68B407E}"/>
                    </a:ext>
                  </a:extLst>
                </p:cNvPr>
                <p:cNvCxnSpPr/>
                <p:nvPr/>
              </p:nvCxnSpPr>
              <p:spPr>
                <a:xfrm>
                  <a:off x="0" y="578608"/>
                  <a:ext cx="189428" cy="0"/>
                </a:xfrm>
                <a:prstGeom prst="line">
                  <a:avLst/>
                </a:prstGeom>
                <a:ln w="28575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58">
                  <a:extLst>
                    <a:ext uri="{FF2B5EF4-FFF2-40B4-BE49-F238E27FC236}">
                      <a16:creationId xmlns:a16="http://schemas.microsoft.com/office/drawing/2014/main" id="{2D890A27-E561-BC5C-8142-136029355C0A}"/>
                    </a:ext>
                  </a:extLst>
                </p:cNvPr>
                <p:cNvCxnSpPr/>
                <p:nvPr/>
              </p:nvCxnSpPr>
              <p:spPr>
                <a:xfrm>
                  <a:off x="6824" y="769677"/>
                  <a:ext cx="189428" cy="0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文本框 59">
                  <a:extLst>
                    <a:ext uri="{FF2B5EF4-FFF2-40B4-BE49-F238E27FC236}">
                      <a16:creationId xmlns:a16="http://schemas.microsoft.com/office/drawing/2014/main" id="{CDAB64B0-81FC-BE26-8E54-03F0549B3DFC}"/>
                    </a:ext>
                  </a:extLst>
                </p:cNvPr>
                <p:cNvSpPr txBox="1"/>
                <p:nvPr/>
              </p:nvSpPr>
              <p:spPr>
                <a:xfrm>
                  <a:off x="197893" y="0"/>
                  <a:ext cx="1757045" cy="949960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800"/>
                    </a:spcAft>
                  </a:pPr>
                  <a:r>
                    <a:rPr lang="en-GB" sz="2000" kern="100" dirty="0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Useful Data</a:t>
                  </a:r>
                  <a:endParaRPr lang="en-US" kern="1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15000"/>
                    </a:lnSpc>
                    <a:spcAft>
                      <a:spcPts val="800"/>
                    </a:spcAft>
                  </a:pPr>
                  <a:r>
                    <a:rPr lang="en-GB" sz="2000" kern="100" dirty="0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Wrong Data</a:t>
                  </a:r>
                  <a:endParaRPr lang="en-US" kern="1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15000"/>
                    </a:lnSpc>
                    <a:spcAft>
                      <a:spcPts val="800"/>
                    </a:spcAft>
                  </a:pPr>
                  <a:r>
                    <a:rPr lang="en-GB" sz="2000" kern="100" dirty="0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Squared Model</a:t>
                  </a:r>
                  <a:endParaRPr lang="en-US" kern="1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15000"/>
                    </a:lnSpc>
                    <a:spcAft>
                      <a:spcPts val="800"/>
                    </a:spcAft>
                  </a:pPr>
                  <a:r>
                    <a:rPr lang="en-GB" sz="2000" kern="100" dirty="0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Proportional Model</a:t>
                  </a:r>
                  <a:endParaRPr lang="en-US" kern="1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20" name="椭圆 55">
              <a:extLst>
                <a:ext uri="{FF2B5EF4-FFF2-40B4-BE49-F238E27FC236}">
                  <a16:creationId xmlns:a16="http://schemas.microsoft.com/office/drawing/2014/main" id="{66ACD7CD-D535-00D5-6153-7A6C90B34CD6}"/>
                </a:ext>
              </a:extLst>
            </p:cNvPr>
            <p:cNvSpPr/>
            <p:nvPr/>
          </p:nvSpPr>
          <p:spPr>
            <a:xfrm>
              <a:off x="204716" y="382138"/>
              <a:ext cx="83127" cy="8906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3200"/>
            </a:p>
          </p:txBody>
        </p:sp>
        <p:sp>
          <p:nvSpPr>
            <p:cNvPr id="21" name="椭圆 56">
              <a:extLst>
                <a:ext uri="{FF2B5EF4-FFF2-40B4-BE49-F238E27FC236}">
                  <a16:creationId xmlns:a16="http://schemas.microsoft.com/office/drawing/2014/main" id="{7639602E-A8E8-D784-0EEA-566CF58FFE32}"/>
                </a:ext>
              </a:extLst>
            </p:cNvPr>
            <p:cNvSpPr/>
            <p:nvPr/>
          </p:nvSpPr>
          <p:spPr>
            <a:xfrm>
              <a:off x="204716" y="170597"/>
              <a:ext cx="82550" cy="88900"/>
            </a:xfrm>
            <a:prstGeom prst="ellipse">
              <a:avLst/>
            </a:prstGeom>
            <a:solidFill>
              <a:srgbClr val="0219F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3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121309E-49F2-C4DA-3444-7E9A4CC6DE75}"/>
                  </a:ext>
                </a:extLst>
              </p:cNvPr>
              <p:cNvSpPr txBox="1"/>
              <p:nvPr/>
            </p:nvSpPr>
            <p:spPr>
              <a:xfrm>
                <a:off x="4301816" y="4803510"/>
                <a:ext cx="4572000" cy="3748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  <a:tabLst>
                    <a:tab pos="3780790" algn="r"/>
                  </a:tabLst>
                </a:pPr>
                <a:r>
                  <a:rPr lang="en-US" sz="1800" kern="1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Fig 8. Curves of </a:t>
                </a:r>
                <a14:m>
                  <m:oMath xmlns:m="http://schemas.openxmlformats.org/officeDocument/2006/math"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sz="1800" kern="1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about </a:t>
                </a:r>
                <a14:m>
                  <m:oMath xmlns:m="http://schemas.openxmlformats.org/officeDocument/2006/math"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𝑅</m:t>
                    </m:r>
                  </m:oMath>
                </a14:m>
                <a:r>
                  <a:rPr lang="en-US" sz="1800" kern="1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[python]</a:t>
                </a:r>
                <a:endParaRPr lang="en-US" sz="2800" kern="1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121309E-49F2-C4DA-3444-7E9A4CC6D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816" y="4803510"/>
                <a:ext cx="4572000" cy="374846"/>
              </a:xfrm>
              <a:prstGeom prst="rect">
                <a:avLst/>
              </a:prstGeom>
              <a:blipFill>
                <a:blip r:embed="rId5"/>
                <a:stretch>
                  <a:fillRect t="-819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179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/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67922-8B64-CF08-526F-6407713D6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8">
            <a:extLst>
              <a:ext uri="{FF2B5EF4-FFF2-40B4-BE49-F238E27FC236}">
                <a16:creationId xmlns:a16="http://schemas.microsoft.com/office/drawing/2014/main" id="{C62D4F4B-B1B7-121C-D261-673ABE951FD2}"/>
              </a:ext>
            </a:extLst>
          </p:cNvPr>
          <p:cNvSpPr txBox="1"/>
          <p:nvPr/>
        </p:nvSpPr>
        <p:spPr>
          <a:xfrm>
            <a:off x="684000" y="299957"/>
            <a:ext cx="5040000" cy="469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Times New Roman" panose="02020603050405020304" pitchFamily="18" charset="0"/>
                <a:sym typeface="+mn-lt"/>
              </a:rPr>
              <a:t>ANALYSIS</a:t>
            </a:r>
          </a:p>
        </p:txBody>
      </p:sp>
      <p:pic>
        <p:nvPicPr>
          <p:cNvPr id="7170" name="图片 60" descr="var1.py - 无标题 (工作区) - Visual Studio Code [管理员]">
            <a:extLst>
              <a:ext uri="{FF2B5EF4-FFF2-40B4-BE49-F238E27FC236}">
                <a16:creationId xmlns:a16="http://schemas.microsoft.com/office/drawing/2014/main" id="{4A557F16-A1B9-0EF9-9BF5-70B42439D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1" t="84261" r="48645" b="11526"/>
          <a:stretch>
            <a:fillRect/>
          </a:stretch>
        </p:blipFill>
        <p:spPr bwMode="auto">
          <a:xfrm>
            <a:off x="582273" y="1061682"/>
            <a:ext cx="7979453" cy="60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" name="图片 61" descr="var2.py - 无标题 (工作区) - Visual Studio Code [管理员]">
            <a:extLst>
              <a:ext uri="{FF2B5EF4-FFF2-40B4-BE49-F238E27FC236}">
                <a16:creationId xmlns:a16="http://schemas.microsoft.com/office/drawing/2014/main" id="{A063ABEA-3A8F-0A63-3327-A18755652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7" t="88976" r="49484" b="6960"/>
          <a:stretch>
            <a:fillRect/>
          </a:stretch>
        </p:blipFill>
        <p:spPr bwMode="auto">
          <a:xfrm>
            <a:off x="582273" y="2094452"/>
            <a:ext cx="7979453" cy="60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3">
            <a:extLst>
              <a:ext uri="{FF2B5EF4-FFF2-40B4-BE49-F238E27FC236}">
                <a16:creationId xmlns:a16="http://schemas.microsoft.com/office/drawing/2014/main" id="{BE5C61E7-790F-4759-A057-FCE28017D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54" y="133025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8CB2A2BB-F6B8-54A5-86A9-29CF93001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4496" y="1740612"/>
            <a:ext cx="493500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tabLst>
                <a:tab pos="378142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tabLst>
                <a:tab pos="378142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tabLst>
                <a:tab pos="378142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tabLst>
                <a:tab pos="378142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tabLst>
                <a:tab pos="378142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378142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378142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378142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378142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781425" algn="r"/>
              </a:tabLs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Fig 9. Log of the program using the first four sets of data [python]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3" name="图片 4">
            <a:extLst>
              <a:ext uri="{FF2B5EF4-FFF2-40B4-BE49-F238E27FC236}">
                <a16:creationId xmlns:a16="http://schemas.microsoft.com/office/drawing/2014/main" id="{58449D72-01DC-F48D-0050-4D8F57443E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9"/>
          <a:stretch/>
        </p:blipFill>
        <p:spPr bwMode="auto">
          <a:xfrm>
            <a:off x="4783687" y="3072402"/>
            <a:ext cx="4009610" cy="27825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Rectangle 5">
            <a:extLst>
              <a:ext uri="{FF2B5EF4-FFF2-40B4-BE49-F238E27FC236}">
                <a16:creationId xmlns:a16="http://schemas.microsoft.com/office/drawing/2014/main" id="{1EBF7578-AC80-5973-A93A-A59840449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2499" y="2730190"/>
            <a:ext cx="499899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tabLst>
                <a:tab pos="3781425" algn="r"/>
              </a:tabLst>
            </a:pPr>
            <a:r>
              <a:rPr lang="en-US" altLang="en-US" sz="14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Fig 10. Log of the program using the last four sets of data [python]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1FBBFA7-46D6-8264-332E-689B2D8D050F}"/>
              </a:ext>
            </a:extLst>
          </p:cNvPr>
          <p:cNvSpPr/>
          <p:nvPr/>
        </p:nvSpPr>
        <p:spPr>
          <a:xfrm>
            <a:off x="5364000" y="3723881"/>
            <a:ext cx="1152000" cy="1080000"/>
          </a:xfrm>
          <a:prstGeom prst="rect">
            <a:avLst/>
          </a:prstGeom>
          <a:noFill/>
          <a:ln>
            <a:solidFill>
              <a:srgbClr val="9A0D1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EE790E9-41EA-3C20-53DD-5D8A9BA50C44}"/>
              </a:ext>
            </a:extLst>
          </p:cNvPr>
          <p:cNvSpPr/>
          <p:nvPr/>
        </p:nvSpPr>
        <p:spPr>
          <a:xfrm>
            <a:off x="6732000" y="4389507"/>
            <a:ext cx="1633015" cy="414374"/>
          </a:xfrm>
          <a:prstGeom prst="rect">
            <a:avLst/>
          </a:prstGeom>
          <a:noFill/>
          <a:ln>
            <a:solidFill>
              <a:srgbClr val="9A0D1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9F975F-1991-B584-2A85-24EDBC260EBD}"/>
              </a:ext>
            </a:extLst>
          </p:cNvPr>
          <p:cNvSpPr txBox="1"/>
          <p:nvPr/>
        </p:nvSpPr>
        <p:spPr>
          <a:xfrm>
            <a:off x="415288" y="3237608"/>
            <a:ext cx="4421727" cy="175432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 algn="l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2400" b="1" dirty="0"/>
              <a:t>Small</a:t>
            </a:r>
            <a:r>
              <a:rPr lang="en-US" sz="2400" dirty="0"/>
              <a:t> radius of rotation</a:t>
            </a:r>
          </a:p>
          <a:p>
            <a:pPr marL="800100" lvl="1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A02225"/>
                </a:solidFill>
              </a:rPr>
              <a:t>Proportional</a:t>
            </a:r>
            <a:r>
              <a:rPr lang="en-US" sz="2000" dirty="0"/>
              <a:t> model fits better</a:t>
            </a:r>
          </a:p>
          <a:p>
            <a:pPr marL="800100" lvl="1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 algn="l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2400" b="1" dirty="0"/>
              <a:t>Large</a:t>
            </a:r>
            <a:r>
              <a:rPr lang="en-US" sz="2400" dirty="0"/>
              <a:t> radius of rotation</a:t>
            </a:r>
          </a:p>
          <a:p>
            <a:pPr marL="800100" lvl="1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A02225"/>
                </a:solidFill>
              </a:rPr>
              <a:t>Square</a:t>
            </a:r>
            <a:r>
              <a:rPr lang="en-US" sz="2000" dirty="0"/>
              <a:t> model fits better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4F1861-DEC4-7148-463C-9D871EB7D0A5}"/>
              </a:ext>
            </a:extLst>
          </p:cNvPr>
          <p:cNvSpPr/>
          <p:nvPr/>
        </p:nvSpPr>
        <p:spPr>
          <a:xfrm>
            <a:off x="4586954" y="2067881"/>
            <a:ext cx="3153046" cy="31561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CEA79A-7E20-561F-189D-B9E9D4E5E63A}"/>
              </a:ext>
            </a:extLst>
          </p:cNvPr>
          <p:cNvSpPr/>
          <p:nvPr/>
        </p:nvSpPr>
        <p:spPr>
          <a:xfrm>
            <a:off x="5211969" y="1332999"/>
            <a:ext cx="3153046" cy="31561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48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uiExpand="1" build="p"/>
      <p:bldP spid="24" grpId="0" animBg="1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37C09-A858-331E-C421-0A495EBED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8">
            <a:extLst>
              <a:ext uri="{FF2B5EF4-FFF2-40B4-BE49-F238E27FC236}">
                <a16:creationId xmlns:a16="http://schemas.microsoft.com/office/drawing/2014/main" id="{A7645E93-D61F-AEDD-69D1-C82C6A53CA55}"/>
              </a:ext>
            </a:extLst>
          </p:cNvPr>
          <p:cNvSpPr txBox="1"/>
          <p:nvPr/>
        </p:nvSpPr>
        <p:spPr>
          <a:xfrm>
            <a:off x="684000" y="299957"/>
            <a:ext cx="5040000" cy="469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Times New Roman" panose="02020603050405020304" pitchFamily="18" charset="0"/>
                <a:sym typeface="+mn-lt"/>
              </a:rPr>
              <a:t>THEORATICAL ANALYSIS</a:t>
            </a:r>
          </a:p>
        </p:txBody>
      </p:sp>
      <p:pic>
        <p:nvPicPr>
          <p:cNvPr id="7170" name="图片 60" descr="var1.py - 无标题 (工作区) - Visual Studio Code [管理员]">
            <a:extLst>
              <a:ext uri="{FF2B5EF4-FFF2-40B4-BE49-F238E27FC236}">
                <a16:creationId xmlns:a16="http://schemas.microsoft.com/office/drawing/2014/main" id="{43047078-0224-E838-8033-024740223F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14" t="83837" r="51353" b="13472"/>
          <a:stretch/>
        </p:blipFill>
        <p:spPr bwMode="auto">
          <a:xfrm>
            <a:off x="702369" y="1403328"/>
            <a:ext cx="3312000" cy="38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3">
            <a:extLst>
              <a:ext uri="{FF2B5EF4-FFF2-40B4-BE49-F238E27FC236}">
                <a16:creationId xmlns:a16="http://schemas.microsoft.com/office/drawing/2014/main" id="{70BF6824-FF81-A832-0313-744AC033A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54" y="133025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90C7BA-5ECE-4535-BD69-CCF1A1F0E503}"/>
              </a:ext>
            </a:extLst>
          </p:cNvPr>
          <p:cNvSpPr txBox="1"/>
          <p:nvPr/>
        </p:nvSpPr>
        <p:spPr>
          <a:xfrm>
            <a:off x="684000" y="2211881"/>
            <a:ext cx="8280000" cy="113184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>
                <a:srgbClr val="C00000"/>
              </a:buClr>
            </a:pPr>
            <a:r>
              <a:rPr lang="en-US" sz="2400" b="1" dirty="0"/>
              <a:t>Small</a:t>
            </a:r>
            <a:r>
              <a:rPr lang="en-US" sz="2400" dirty="0"/>
              <a:t> radius of rotation</a:t>
            </a: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Almost no difference in variance - 0.0003%</a:t>
            </a:r>
          </a:p>
        </p:txBody>
      </p:sp>
      <p:pic>
        <p:nvPicPr>
          <p:cNvPr id="4" name="图片 60" descr="var1.py - 无标题 (工作区) - Visual Studio Code [管理员]">
            <a:extLst>
              <a:ext uri="{FF2B5EF4-FFF2-40B4-BE49-F238E27FC236}">
                <a16:creationId xmlns:a16="http://schemas.microsoft.com/office/drawing/2014/main" id="{8C232DAF-56EB-A2F5-0BE7-6D65C3824F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79" t="86207" r="48645" b="11526"/>
          <a:stretch/>
        </p:blipFill>
        <p:spPr bwMode="auto">
          <a:xfrm>
            <a:off x="702369" y="1763086"/>
            <a:ext cx="3312000" cy="31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20BFEA6-F5D8-B02B-CB5C-728215570CFD}"/>
              </a:ext>
            </a:extLst>
          </p:cNvPr>
          <p:cNvSpPr/>
          <p:nvPr/>
        </p:nvSpPr>
        <p:spPr>
          <a:xfrm>
            <a:off x="1548000" y="1403086"/>
            <a:ext cx="2160000" cy="72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B4D71C-F52F-6BF3-C085-D9D2B0D1AD4D}"/>
              </a:ext>
            </a:extLst>
          </p:cNvPr>
          <p:cNvSpPr txBox="1"/>
          <p:nvPr/>
        </p:nvSpPr>
        <p:spPr>
          <a:xfrm>
            <a:off x="678369" y="3522246"/>
            <a:ext cx="8280000" cy="113184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>
                <a:srgbClr val="C00000"/>
              </a:buClr>
            </a:pPr>
            <a:r>
              <a:rPr lang="en-US" altLang="zh-CN" sz="2400" dirty="0"/>
              <a:t>D</a:t>
            </a:r>
            <a:r>
              <a:rPr lang="en-US" sz="2400" dirty="0"/>
              <a:t>oes not </a:t>
            </a:r>
            <a:r>
              <a:rPr lang="en-US" sz="2400" b="1" dirty="0">
                <a:solidFill>
                  <a:srgbClr val="9A0D14"/>
                </a:solidFill>
              </a:rPr>
              <a:t>strongly support </a:t>
            </a:r>
            <a:r>
              <a:rPr lang="en-US" sz="2400" dirty="0"/>
              <a:t>the proportional model</a:t>
            </a:r>
          </a:p>
          <a:p>
            <a:pPr algn="l">
              <a:lnSpc>
                <a:spcPct val="150000"/>
              </a:lnSpc>
              <a:buClr>
                <a:srgbClr val="C00000"/>
              </a:buClr>
            </a:pPr>
            <a:r>
              <a:rPr lang="en-US" sz="2400" dirty="0"/>
              <a:t>- Further stimulations needed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14DD9908-BBB3-BC62-71EE-CAE8C685AA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672" y="1349902"/>
            <a:ext cx="493500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tabLst>
                <a:tab pos="378142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tabLst>
                <a:tab pos="378142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tabLst>
                <a:tab pos="378142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tabLst>
                <a:tab pos="378142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tabLst>
                <a:tab pos="378142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378142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378142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378142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378142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781425" algn="r"/>
              </a:tabLs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Fig 9. Log of the program using the first four sets of data [python]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1989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8">
            <a:extLst>
              <a:ext uri="{FF2B5EF4-FFF2-40B4-BE49-F238E27FC236}">
                <a16:creationId xmlns:a16="http://schemas.microsoft.com/office/drawing/2014/main" id="{3188F398-9994-4AAE-F0F0-B8595E59DB09}"/>
              </a:ext>
            </a:extLst>
          </p:cNvPr>
          <p:cNvSpPr txBox="1"/>
          <p:nvPr/>
        </p:nvSpPr>
        <p:spPr>
          <a:xfrm>
            <a:off x="684000" y="299957"/>
            <a:ext cx="2088000" cy="4719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b="1" dirty="0">
                <a:solidFill>
                  <a:schemeClr val="tx1"/>
                </a:solidFill>
                <a:latin typeface="+mn-lt"/>
                <a:ea typeface="微软雅黑"/>
                <a:cs typeface="Times New Roman" panose="02020603050405020304" pitchFamily="18" charset="0"/>
                <a:sym typeface="+mn-lt"/>
              </a:rPr>
              <a:t>CONTENTS</a:t>
            </a:r>
          </a:p>
        </p:txBody>
      </p:sp>
      <p:sp>
        <p:nvSpPr>
          <p:cNvPr id="3" name="TextBox 28">
            <a:extLst>
              <a:ext uri="{FF2B5EF4-FFF2-40B4-BE49-F238E27FC236}">
                <a16:creationId xmlns:a16="http://schemas.microsoft.com/office/drawing/2014/main" id="{17A79FF9-3783-3FEB-2734-A9685346DDAD}"/>
              </a:ext>
            </a:extLst>
          </p:cNvPr>
          <p:cNvSpPr txBox="1"/>
          <p:nvPr/>
        </p:nvSpPr>
        <p:spPr>
          <a:xfrm>
            <a:off x="756000" y="1509126"/>
            <a:ext cx="7632000" cy="27015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457200" indent="-4572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tx1"/>
                </a:solidFill>
                <a:latin typeface="+mn-lt"/>
                <a:ea typeface="微软雅黑"/>
                <a:cs typeface="Times New Roman" panose="02020603050405020304" pitchFamily="18" charset="0"/>
                <a:sym typeface="+mn-lt"/>
              </a:rPr>
              <a:t>General review </a:t>
            </a:r>
          </a:p>
          <a:p>
            <a:pPr marL="457200" indent="-4572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tx1"/>
                </a:solidFill>
                <a:latin typeface="+mn-lt"/>
                <a:ea typeface="微软雅黑"/>
                <a:cs typeface="Times New Roman" panose="02020603050405020304" pitchFamily="18" charset="0"/>
                <a:sym typeface="+mn-lt"/>
              </a:rPr>
              <a:t>Experiment &amp; data</a:t>
            </a:r>
          </a:p>
          <a:p>
            <a:pPr marL="457200" indent="-4572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tx1"/>
                </a:solidFill>
                <a:latin typeface="+mn-lt"/>
                <a:ea typeface="微软雅黑"/>
                <a:cs typeface="Times New Roman" panose="02020603050405020304" pitchFamily="18" charset="0"/>
                <a:sym typeface="+mn-lt"/>
              </a:rPr>
              <a:t>Analysis &amp; conclusion</a:t>
            </a:r>
          </a:p>
          <a:p>
            <a:pPr marL="457200" indent="-4572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tx1"/>
                </a:solidFill>
                <a:latin typeface="+mn-lt"/>
                <a:ea typeface="微软雅黑"/>
                <a:cs typeface="Times New Roman" panose="02020603050405020304" pitchFamily="18" charset="0"/>
                <a:sym typeface="+mn-lt"/>
              </a:rPr>
              <a:t>Reflection &amp; summarize</a:t>
            </a:r>
          </a:p>
          <a:p>
            <a:pPr marL="457200" indent="-4572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tx1"/>
                </a:solidFill>
                <a:latin typeface="+mn-lt"/>
                <a:ea typeface="微软雅黑"/>
                <a:cs typeface="Times New Roman" panose="02020603050405020304" pitchFamily="18" charset="0"/>
                <a:sym typeface="+mn-lt"/>
              </a:rPr>
              <a:t>Acknowledgements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1BABF-CD4D-FC71-2B7C-1E5DF7A8F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62">
            <a:extLst>
              <a:ext uri="{FF2B5EF4-FFF2-40B4-BE49-F238E27FC236}">
                <a16:creationId xmlns:a16="http://schemas.microsoft.com/office/drawing/2014/main" id="{59FAD3B8-0FDC-D884-BD4F-BB1082CA48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000" y="1059881"/>
            <a:ext cx="4824000" cy="4033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3">
            <a:extLst>
              <a:ext uri="{FF2B5EF4-FFF2-40B4-BE49-F238E27FC236}">
                <a16:creationId xmlns:a16="http://schemas.microsoft.com/office/drawing/2014/main" id="{DE317A72-BC38-5DC0-F255-4DE92D7871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000" y="1064239"/>
            <a:ext cx="4824000" cy="4028352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6675FD-DE4D-D999-9086-783B68CC88FC}"/>
                  </a:ext>
                </a:extLst>
              </p:cNvPr>
              <p:cNvSpPr txBox="1"/>
              <p:nvPr/>
            </p:nvSpPr>
            <p:spPr>
              <a:xfrm>
                <a:off x="2916000" y="4992060"/>
                <a:ext cx="5040000" cy="427746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20000"/>
                  </a:lnSpc>
                  <a:buClr>
                    <a:srgbClr val="C00000"/>
                  </a:buClr>
                </a:pP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1" dirty="0"/>
                  <a:t>changing, other variables constant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6675FD-DE4D-D999-9086-783B68CC8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6000" y="4992060"/>
                <a:ext cx="5040000" cy="427746"/>
              </a:xfrm>
              <a:prstGeom prst="rect">
                <a:avLst/>
              </a:prstGeom>
              <a:blipFill>
                <a:blip r:embed="rId4"/>
                <a:stretch>
                  <a:fillRect t="-1429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23492044">
                <a:extLst>
                  <a:ext uri="{FF2B5EF4-FFF2-40B4-BE49-F238E27FC236}">
                    <a16:creationId xmlns:a16="http://schemas.microsoft.com/office/drawing/2014/main" id="{E3130CE0-711C-D654-F2C1-E4E063CE8667}"/>
                  </a:ext>
                </a:extLst>
              </p:cNvPr>
              <p:cNvSpPr txBox="1"/>
              <p:nvPr/>
            </p:nvSpPr>
            <p:spPr>
              <a:xfrm>
                <a:off x="684000" y="1491881"/>
                <a:ext cx="3532390" cy="37440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𝒌𝒈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𝒔</m:t>
                        </m:r>
                      </m:e>
                      <m:sup>
                        <m:r>
                          <a:rPr lang="en-US" sz="2000" b="1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i="1" dirty="0"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𝒌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𝟎𝟓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𝒌𝒈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𝒔</m:t>
                        </m:r>
                      </m:e>
                      <m:sup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𝒌</m:t>
                    </m:r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𝟓</m:t>
                    </m:r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𝒌𝒈</m:t>
                    </m:r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𝒔</m:t>
                        </m:r>
                      </m:e>
                      <m:sup>
                        <m:r>
                          <a:rPr lang="en-US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i="1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𝒌</m:t>
                    </m:r>
                    <m:r>
                      <a:rPr lang="en-US" sz="2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sz="2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sz="2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𝒌𝒈</m:t>
                    </m:r>
                    <m:r>
                      <a:rPr lang="en-US" sz="2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𝒔</m:t>
                        </m:r>
                      </m:e>
                      <m:sup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i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𝒌</m:t>
                    </m:r>
                    <m:r>
                      <a:rPr lang="en-US" sz="2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𝟐</m:t>
                    </m:r>
                    <m:r>
                      <a:rPr lang="en-US" sz="2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sz="2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𝒌𝒈</m:t>
                    </m:r>
                    <m:r>
                      <a:rPr lang="en-US" sz="2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𝒔</m:t>
                        </m:r>
                      </m:e>
                      <m:sup>
                        <m:r>
                          <a:rPr lang="en-US" sz="2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i="1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𝒌</m:t>
                    </m:r>
                    <m:r>
                      <a:rPr lang="en-US" sz="2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𝟐</m:t>
                    </m:r>
                    <m:r>
                      <a:rPr lang="en-US" sz="2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𝟓</m:t>
                    </m:r>
                    <m:r>
                      <a:rPr lang="en-US" sz="2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𝒌𝒈</m:t>
                    </m:r>
                    <m:r>
                      <a:rPr lang="en-US" sz="2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𝒔</m:t>
                        </m:r>
                      </m:e>
                      <m:sup>
                        <m:r>
                          <a:rPr lang="en-US" sz="20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0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i="1" dirty="0">
                    <a:solidFill>
                      <a:srgbClr val="FFC000"/>
                    </a:solidFill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spcAft>
                    <a:spcPts val="800"/>
                  </a:spcAft>
                </a:pPr>
                <a:endParaRPr lang="en-US" sz="900" b="1" i="1" dirty="0">
                  <a:solidFill>
                    <a:srgbClr val="FFC000"/>
                  </a:solidFill>
                  <a:latin typeface="Cambria Math" panose="020405030504060302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FF9999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sz="1800" i="1" smtClean="0">
                        <a:solidFill>
                          <a:srgbClr val="FF9999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=184.95</m:t>
                    </m:r>
                    <m:r>
                      <a:rPr lang="en-US" sz="1800" i="1" smtClean="0">
                        <a:solidFill>
                          <a:srgbClr val="FF9999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𝑚𝑙</m:t>
                    </m:r>
                  </m:oMath>
                </a14:m>
                <a:r>
                  <a:rPr lang="en-US" sz="1800" i="1" dirty="0">
                    <a:solidFill>
                      <a:srgbClr val="FF9999"/>
                    </a:solidFill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FF9999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1800" i="1">
                        <a:solidFill>
                          <a:srgbClr val="FF9999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=258.82</m:t>
                    </m:r>
                    <m:r>
                      <a:rPr lang="en-US" sz="1800" i="1">
                        <a:solidFill>
                          <a:srgbClr val="FF9999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𝑔</m:t>
                    </m:r>
                  </m:oMath>
                </a14:m>
                <a:r>
                  <a:rPr lang="en-US" sz="1800" i="1" dirty="0">
                    <a:solidFill>
                      <a:srgbClr val="FF9999"/>
                    </a:solidFill>
                    <a:effectLst/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FF9999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sz="1800" i="1">
                        <a:solidFill>
                          <a:srgbClr val="FF9999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=5°</m:t>
                    </m:r>
                  </m:oMath>
                </a14:m>
                <a:r>
                  <a:rPr lang="en-US" sz="2000" b="1" i="1" dirty="0">
                    <a:solidFill>
                      <a:srgbClr val="FF9999"/>
                    </a:solidFill>
                    <a:latin typeface="Cambria Math" panose="020405030504060302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文本框 823492044">
                <a:extLst>
                  <a:ext uri="{FF2B5EF4-FFF2-40B4-BE49-F238E27FC236}">
                    <a16:creationId xmlns:a16="http://schemas.microsoft.com/office/drawing/2014/main" id="{E3130CE0-711C-D654-F2C1-E4E063CE8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00" y="1491881"/>
                <a:ext cx="3532390" cy="3744000"/>
              </a:xfrm>
              <a:prstGeom prst="rect">
                <a:avLst/>
              </a:prstGeom>
              <a:blipFill>
                <a:blip r:embed="rId5"/>
                <a:stretch>
                  <a:fillRect b="-2769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FCFD1A9-41D0-1CED-5B1F-805737B2B65A}"/>
              </a:ext>
            </a:extLst>
          </p:cNvPr>
          <p:cNvSpPr/>
          <p:nvPr/>
        </p:nvSpPr>
        <p:spPr>
          <a:xfrm>
            <a:off x="3748390" y="1538130"/>
            <a:ext cx="1615610" cy="2731557"/>
          </a:xfrm>
          <a:prstGeom prst="rect">
            <a:avLst/>
          </a:prstGeom>
          <a:noFill/>
          <a:ln>
            <a:solidFill>
              <a:srgbClr val="9A0D1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28">
            <a:extLst>
              <a:ext uri="{FF2B5EF4-FFF2-40B4-BE49-F238E27FC236}">
                <a16:creationId xmlns:a16="http://schemas.microsoft.com/office/drawing/2014/main" id="{D8AB5D02-EF21-2C4A-AED0-33FECE85D8D0}"/>
              </a:ext>
            </a:extLst>
          </p:cNvPr>
          <p:cNvSpPr txBox="1"/>
          <p:nvPr/>
        </p:nvSpPr>
        <p:spPr>
          <a:xfrm>
            <a:off x="684000" y="299957"/>
            <a:ext cx="5040000" cy="469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Times New Roman" panose="02020603050405020304" pitchFamily="18" charset="0"/>
                <a:sym typeface="+mn-lt"/>
              </a:rPr>
              <a:t>THEORATICAL 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BB821C-BB35-AD9A-60A0-82C612A7166C}"/>
              </a:ext>
            </a:extLst>
          </p:cNvPr>
          <p:cNvSpPr txBox="1"/>
          <p:nvPr/>
        </p:nvSpPr>
        <p:spPr>
          <a:xfrm>
            <a:off x="2450195" y="977763"/>
            <a:ext cx="6390000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3780790" algn="r"/>
              </a:tabLst>
            </a:pPr>
            <a:r>
              <a:rPr lang="en-US" sz="16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Fig 11. Effects of k on the period about radius [python]</a:t>
            </a:r>
            <a:endParaRPr lang="en-US" sz="24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F8AC-2F9F-A869-F9CB-3AFCBF9021C1}"/>
              </a:ext>
            </a:extLst>
          </p:cNvPr>
          <p:cNvSpPr txBox="1"/>
          <p:nvPr/>
        </p:nvSpPr>
        <p:spPr>
          <a:xfrm rot="16200000">
            <a:off x="7727294" y="1410856"/>
            <a:ext cx="889411" cy="1143959"/>
          </a:xfrm>
          <a:prstGeom prst="rect">
            <a:avLst/>
          </a:prstGeom>
        </p:spPr>
        <p:txBody>
          <a:bodyPr vert="eaVert" wrap="square" rtlCol="0">
            <a:spAutoFit/>
          </a:bodyPr>
          <a:lstStyle/>
          <a:p>
            <a:pPr algn="l">
              <a:lnSpc>
                <a:spcPct val="120000"/>
              </a:lnSpc>
              <a:buClr>
                <a:srgbClr val="C00000"/>
              </a:buClr>
            </a:pPr>
            <a:r>
              <a:rPr lang="en-US" sz="2000" dirty="0"/>
              <a:t>Square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C33A8B-4574-BFA5-5CFC-D64A52D7C566}"/>
              </a:ext>
            </a:extLst>
          </p:cNvPr>
          <p:cNvSpPr txBox="1"/>
          <p:nvPr/>
        </p:nvSpPr>
        <p:spPr>
          <a:xfrm rot="16200000">
            <a:off x="7927305" y="2464404"/>
            <a:ext cx="889411" cy="1543980"/>
          </a:xfrm>
          <a:prstGeom prst="rect">
            <a:avLst/>
          </a:prstGeom>
        </p:spPr>
        <p:txBody>
          <a:bodyPr vert="eaVert" wrap="square" rtlCol="0">
            <a:spAutoFit/>
          </a:bodyPr>
          <a:lstStyle/>
          <a:p>
            <a:pPr algn="l">
              <a:lnSpc>
                <a:spcPct val="120000"/>
              </a:lnSpc>
              <a:buClr>
                <a:srgbClr val="C00000"/>
              </a:buClr>
            </a:pPr>
            <a:r>
              <a:rPr lang="en-US" sz="2000" dirty="0"/>
              <a:t>Proportional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C879FD-B762-91DD-48C5-FE064457264F}"/>
              </a:ext>
            </a:extLst>
          </p:cNvPr>
          <p:cNvSpPr txBox="1"/>
          <p:nvPr/>
        </p:nvSpPr>
        <p:spPr>
          <a:xfrm rot="16200000">
            <a:off x="8199960" y="2041228"/>
            <a:ext cx="520079" cy="1143959"/>
          </a:xfrm>
          <a:prstGeom prst="rect">
            <a:avLst/>
          </a:prstGeom>
        </p:spPr>
        <p:txBody>
          <a:bodyPr vert="eaVert" wrap="square" rtlCol="0">
            <a:spAutoFit/>
          </a:bodyPr>
          <a:lstStyle/>
          <a:p>
            <a:pPr algn="l">
              <a:lnSpc>
                <a:spcPct val="120000"/>
              </a:lnSpc>
              <a:buClr>
                <a:srgbClr val="C00000"/>
              </a:buClr>
            </a:pPr>
            <a:r>
              <a:rPr lang="en-US" sz="20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97724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/>
      <p:bldP spid="2" grpId="1"/>
      <p:bldP spid="2" grpId="2"/>
      <p:bldP spid="3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7012A-B0BA-1D51-8D2A-3DF36FAFF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52">
            <a:extLst>
              <a:ext uri="{FF2B5EF4-FFF2-40B4-BE49-F238E27FC236}">
                <a16:creationId xmlns:a16="http://schemas.microsoft.com/office/drawing/2014/main" id="{01F746BF-82D1-F56C-1702-8D531D1178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6954"/>
            <a:ext cx="5530400" cy="415167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8B64BC7-C9AC-D9F5-291A-E17D41C26693}"/>
              </a:ext>
            </a:extLst>
          </p:cNvPr>
          <p:cNvSpPr/>
          <p:nvPr/>
        </p:nvSpPr>
        <p:spPr>
          <a:xfrm>
            <a:off x="662107" y="1588705"/>
            <a:ext cx="1367993" cy="3168000"/>
          </a:xfrm>
          <a:prstGeom prst="rect">
            <a:avLst/>
          </a:prstGeom>
          <a:solidFill>
            <a:srgbClr val="FFFF00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05EFEE-3D24-755C-1FEA-ABF98D6A4B37}"/>
              </a:ext>
            </a:extLst>
          </p:cNvPr>
          <p:cNvSpPr/>
          <p:nvPr/>
        </p:nvSpPr>
        <p:spPr>
          <a:xfrm>
            <a:off x="2054834" y="1588705"/>
            <a:ext cx="2927273" cy="3168000"/>
          </a:xfrm>
          <a:prstGeom prst="rect">
            <a:avLst/>
          </a:prstGeom>
          <a:solidFill>
            <a:srgbClr val="00B050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图片 52">
            <a:extLst>
              <a:ext uri="{FF2B5EF4-FFF2-40B4-BE49-F238E27FC236}">
                <a16:creationId xmlns:a16="http://schemas.microsoft.com/office/drawing/2014/main" id="{331AD232-449B-9C66-14D2-03231D888C3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9881"/>
            <a:ext cx="5530400" cy="4151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28">
            <a:extLst>
              <a:ext uri="{FF2B5EF4-FFF2-40B4-BE49-F238E27FC236}">
                <a16:creationId xmlns:a16="http://schemas.microsoft.com/office/drawing/2014/main" id="{E68E749F-1ED1-248F-EA84-0D34AF913A92}"/>
              </a:ext>
            </a:extLst>
          </p:cNvPr>
          <p:cNvSpPr txBox="1"/>
          <p:nvPr/>
        </p:nvSpPr>
        <p:spPr>
          <a:xfrm>
            <a:off x="684000" y="299957"/>
            <a:ext cx="5040000" cy="469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Times New Roman" panose="02020603050405020304" pitchFamily="18" charset="0"/>
                <a:sym typeface="+mn-lt"/>
              </a:rPr>
              <a:t>THEORATICAL ANALYSIS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A515DC-6BE3-9B2A-5623-C7D55976A958}"/>
              </a:ext>
            </a:extLst>
          </p:cNvPr>
          <p:cNvCxnSpPr/>
          <p:nvPr/>
        </p:nvCxnSpPr>
        <p:spPr>
          <a:xfrm>
            <a:off x="2030107" y="1588705"/>
            <a:ext cx="0" cy="3168000"/>
          </a:xfrm>
          <a:prstGeom prst="line">
            <a:avLst/>
          </a:prstGeom>
          <a:ln w="57150">
            <a:solidFill>
              <a:srgbClr val="9A0D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955E7A8-5788-6F46-14DC-65A5E21D3E21}"/>
              </a:ext>
            </a:extLst>
          </p:cNvPr>
          <p:cNvSpPr txBox="1"/>
          <p:nvPr/>
        </p:nvSpPr>
        <p:spPr>
          <a:xfrm>
            <a:off x="5148000" y="1569786"/>
            <a:ext cx="4175999" cy="105099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>
                <a:srgbClr val="C00000"/>
              </a:buClr>
            </a:pPr>
            <a:r>
              <a:rPr lang="en-US" sz="2400" b="1" dirty="0">
                <a:solidFill>
                  <a:srgbClr val="FFC000"/>
                </a:solidFill>
              </a:rPr>
              <a:t>Small</a:t>
            </a:r>
            <a:r>
              <a:rPr lang="en-US" sz="2400" dirty="0">
                <a:solidFill>
                  <a:srgbClr val="FFC000"/>
                </a:solidFill>
              </a:rPr>
              <a:t> radius</a:t>
            </a: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Both - proportional easier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E52AF9-1515-256D-193C-E1B0DABE6131}"/>
              </a:ext>
            </a:extLst>
          </p:cNvPr>
          <p:cNvSpPr txBox="1"/>
          <p:nvPr/>
        </p:nvSpPr>
        <p:spPr>
          <a:xfrm>
            <a:off x="5148000" y="2647208"/>
            <a:ext cx="4175999" cy="105099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>
                <a:srgbClr val="C00000"/>
              </a:buClr>
            </a:pPr>
            <a:r>
              <a:rPr lang="en-US" sz="2400" b="1" dirty="0">
                <a:solidFill>
                  <a:srgbClr val="00B050"/>
                </a:solidFill>
              </a:rPr>
              <a:t>Large</a:t>
            </a:r>
            <a:r>
              <a:rPr lang="en-US" sz="2400" dirty="0">
                <a:solidFill>
                  <a:srgbClr val="00B050"/>
                </a:solidFill>
              </a:rPr>
              <a:t> radius</a:t>
            </a:r>
          </a:p>
          <a:p>
            <a:pPr marL="800100" lvl="1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Squared more accurate</a:t>
            </a:r>
          </a:p>
        </p:txBody>
      </p:sp>
    </p:spTree>
    <p:extLst>
      <p:ext uri="{BB962C8B-B14F-4D97-AF65-F5344CB8AC3E}">
        <p14:creationId xmlns:p14="http://schemas.microsoft.com/office/powerpoint/2010/main" val="161524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 uiExpand="1" build="p"/>
      <p:bldP spid="15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D7CFE-27EA-3D55-9CE7-D5A651FB1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28">
            <a:extLst>
              <a:ext uri="{FF2B5EF4-FFF2-40B4-BE49-F238E27FC236}">
                <a16:creationId xmlns:a16="http://schemas.microsoft.com/office/drawing/2014/main" id="{F90DCC36-663D-A9DE-D608-76D13696FEA6}"/>
              </a:ext>
            </a:extLst>
          </p:cNvPr>
          <p:cNvSpPr txBox="1"/>
          <p:nvPr/>
        </p:nvSpPr>
        <p:spPr>
          <a:xfrm>
            <a:off x="684000" y="299957"/>
            <a:ext cx="5040000" cy="469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Times New Roman" panose="02020603050405020304" pitchFamily="18" charset="0"/>
                <a:sym typeface="+mn-lt"/>
              </a:rPr>
              <a:t>REFLECTION</a:t>
            </a:r>
          </a:p>
        </p:txBody>
      </p:sp>
      <p:pic>
        <p:nvPicPr>
          <p:cNvPr id="3" name="图片 52">
            <a:extLst>
              <a:ext uri="{FF2B5EF4-FFF2-40B4-BE49-F238E27FC236}">
                <a16:creationId xmlns:a16="http://schemas.microsoft.com/office/drawing/2014/main" id="{EFF19B90-EFB4-55A2-4A39-956300888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0" y="1203881"/>
            <a:ext cx="5040000" cy="378353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C3753D-B518-9247-DB33-56E827AA649F}"/>
              </a:ext>
            </a:extLst>
          </p:cNvPr>
          <p:cNvSpPr/>
          <p:nvPr/>
        </p:nvSpPr>
        <p:spPr>
          <a:xfrm>
            <a:off x="3060000" y="2499881"/>
            <a:ext cx="582554" cy="486385"/>
          </a:xfrm>
          <a:prstGeom prst="rect">
            <a:avLst/>
          </a:prstGeom>
          <a:noFill/>
          <a:ln>
            <a:solidFill>
              <a:srgbClr val="9A0D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25AEB7-21EA-C6C3-A5AC-3CD6E41492FA}"/>
              </a:ext>
            </a:extLst>
          </p:cNvPr>
          <p:cNvSpPr/>
          <p:nvPr/>
        </p:nvSpPr>
        <p:spPr>
          <a:xfrm>
            <a:off x="2340000" y="3867881"/>
            <a:ext cx="582554" cy="486385"/>
          </a:xfrm>
          <a:prstGeom prst="rect">
            <a:avLst/>
          </a:prstGeom>
          <a:noFill/>
          <a:ln>
            <a:solidFill>
              <a:srgbClr val="9A0D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0C08E4-5246-1EEC-C5A6-F34C8D684624}"/>
              </a:ext>
            </a:extLst>
          </p:cNvPr>
          <p:cNvSpPr txBox="1"/>
          <p:nvPr/>
        </p:nvSpPr>
        <p:spPr>
          <a:xfrm>
            <a:off x="5436000" y="1635881"/>
            <a:ext cx="3456000" cy="79707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2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Two of </a:t>
            </a:r>
            <a:r>
              <a:rPr lang="en-US" sz="2000"/>
              <a:t>the eleven </a:t>
            </a:r>
            <a:r>
              <a:rPr lang="en-US" sz="2000" dirty="0"/>
              <a:t>sets of experiments are </a:t>
            </a:r>
            <a:r>
              <a:rPr lang="en-US" sz="2000" b="1" dirty="0">
                <a:solidFill>
                  <a:srgbClr val="A02225"/>
                </a:solidFill>
              </a:rPr>
              <a:t>useless</a:t>
            </a:r>
          </a:p>
        </p:txBody>
      </p:sp>
    </p:spTree>
    <p:extLst>
      <p:ext uri="{BB962C8B-B14F-4D97-AF65-F5344CB8AC3E}">
        <p14:creationId xmlns:p14="http://schemas.microsoft.com/office/powerpoint/2010/main" val="3965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32B2D-2FE4-311B-DB99-BB76CF9BE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28">
            <a:extLst>
              <a:ext uri="{FF2B5EF4-FFF2-40B4-BE49-F238E27FC236}">
                <a16:creationId xmlns:a16="http://schemas.microsoft.com/office/drawing/2014/main" id="{DDB4C21D-22F1-E43E-B412-5C130DA57229}"/>
              </a:ext>
            </a:extLst>
          </p:cNvPr>
          <p:cNvSpPr txBox="1"/>
          <p:nvPr/>
        </p:nvSpPr>
        <p:spPr>
          <a:xfrm>
            <a:off x="684000" y="299957"/>
            <a:ext cx="5040000" cy="469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Times New Roman" panose="02020603050405020304" pitchFamily="18" charset="0"/>
                <a:sym typeface="+mn-lt"/>
              </a:rPr>
              <a:t>REFLECTION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A5B3D8-F3A1-9980-1B8F-5D516D6F3AC6}"/>
              </a:ext>
            </a:extLst>
          </p:cNvPr>
          <p:cNvSpPr txBox="1"/>
          <p:nvPr/>
        </p:nvSpPr>
        <p:spPr>
          <a:xfrm>
            <a:off x="5436000" y="1635881"/>
            <a:ext cx="3528000" cy="16126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20000"/>
              </a:lnSpc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Two of the ten sets of experiments are useless</a:t>
            </a:r>
          </a:p>
          <a:p>
            <a:pPr marL="342900" indent="-342900" algn="l">
              <a:lnSpc>
                <a:spcPct val="120000"/>
              </a:lnSpc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Easily making mistakes </a:t>
            </a:r>
            <a:r>
              <a:rPr lang="en-US" sz="2000" b="1" dirty="0">
                <a:solidFill>
                  <a:srgbClr val="9A0D14"/>
                </a:solidFill>
              </a:rPr>
              <a:t>affects the efficiency</a:t>
            </a:r>
          </a:p>
        </p:txBody>
      </p:sp>
      <p:pic>
        <p:nvPicPr>
          <p:cNvPr id="8" name="图片 823492032">
            <a:extLst>
              <a:ext uri="{FF2B5EF4-FFF2-40B4-BE49-F238E27FC236}">
                <a16:creationId xmlns:a16="http://schemas.microsoft.com/office/drawing/2014/main" id="{46FA644F-42E1-5A25-9B79-ABE2D6422B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666" y="1262235"/>
            <a:ext cx="2162356" cy="3843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23492033">
            <a:extLst>
              <a:ext uri="{FF2B5EF4-FFF2-40B4-BE49-F238E27FC236}">
                <a16:creationId xmlns:a16="http://schemas.microsoft.com/office/drawing/2014/main" id="{341128AC-60B5-50A1-78E5-AF5F6E36BF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92" y="1262235"/>
            <a:ext cx="2161226" cy="384387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43182B-51C4-7969-B65B-15DCA1EB2612}"/>
              </a:ext>
            </a:extLst>
          </p:cNvPr>
          <p:cNvSpPr txBox="1"/>
          <p:nvPr/>
        </p:nvSpPr>
        <p:spPr>
          <a:xfrm>
            <a:off x="635530" y="5106113"/>
            <a:ext cx="4572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3780790" algn="r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Fig 12. Buoyance higher than weight</a:t>
            </a:r>
            <a:endParaRPr lang="en-US" sz="28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08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57D17-2D2A-7ECE-4D90-36611FB17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28">
            <a:extLst>
              <a:ext uri="{FF2B5EF4-FFF2-40B4-BE49-F238E27FC236}">
                <a16:creationId xmlns:a16="http://schemas.microsoft.com/office/drawing/2014/main" id="{9E1D8448-B1B3-F305-4F03-8D80374EDB56}"/>
              </a:ext>
            </a:extLst>
          </p:cNvPr>
          <p:cNvSpPr txBox="1"/>
          <p:nvPr/>
        </p:nvSpPr>
        <p:spPr>
          <a:xfrm>
            <a:off x="684000" y="299957"/>
            <a:ext cx="5040000" cy="469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Times New Roman" panose="02020603050405020304" pitchFamily="18" charset="0"/>
                <a:sym typeface="+mn-lt"/>
              </a:rPr>
              <a:t>REFLECTION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9FD40E-487C-CEB3-AEDF-EED41319EA20}"/>
              </a:ext>
            </a:extLst>
          </p:cNvPr>
          <p:cNvSpPr txBox="1"/>
          <p:nvPr/>
        </p:nvSpPr>
        <p:spPr>
          <a:xfrm>
            <a:off x="5436000" y="1635881"/>
            <a:ext cx="3528000" cy="242829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20000"/>
              </a:lnSpc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Two of the ten sets of experiments are useless</a:t>
            </a:r>
          </a:p>
          <a:p>
            <a:pPr marL="342900" indent="-342900" algn="l">
              <a:lnSpc>
                <a:spcPct val="120000"/>
              </a:lnSpc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Easily making mistakes affects the efficiency</a:t>
            </a:r>
          </a:p>
          <a:p>
            <a:pPr marL="342900" indent="-342900" algn="l">
              <a:lnSpc>
                <a:spcPct val="120000"/>
              </a:lnSpc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M8 screw causing </a:t>
            </a:r>
            <a:r>
              <a:rPr lang="en-US" sz="2000" b="1" dirty="0">
                <a:solidFill>
                  <a:srgbClr val="9A0D14"/>
                </a:solidFill>
              </a:rPr>
              <a:t>fluid resistance</a:t>
            </a:r>
          </a:p>
        </p:txBody>
      </p:sp>
      <p:pic>
        <p:nvPicPr>
          <p:cNvPr id="5" name="Picture 4" descr="A white piece of wood with a yellow band&#10;&#10;Description automatically generated">
            <a:extLst>
              <a:ext uri="{FF2B5EF4-FFF2-40B4-BE49-F238E27FC236}">
                <a16:creationId xmlns:a16="http://schemas.microsoft.com/office/drawing/2014/main" id="{7E2310DD-6864-BF28-3940-D0D7DA68E3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9" t="18926" r="26532" b="19849"/>
          <a:stretch/>
        </p:blipFill>
        <p:spPr>
          <a:xfrm>
            <a:off x="923723" y="1275881"/>
            <a:ext cx="2304000" cy="38400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E3C25F-C873-3140-079A-386876AE0836}"/>
              </a:ext>
            </a:extLst>
          </p:cNvPr>
          <p:cNvSpPr/>
          <p:nvPr/>
        </p:nvSpPr>
        <p:spPr>
          <a:xfrm>
            <a:off x="2412000" y="2822329"/>
            <a:ext cx="792000" cy="46955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9DF84E-38DE-898C-CB78-B605FBA8D96D}"/>
              </a:ext>
            </a:extLst>
          </p:cNvPr>
          <p:cNvSpPr/>
          <p:nvPr/>
        </p:nvSpPr>
        <p:spPr>
          <a:xfrm>
            <a:off x="974215" y="2788272"/>
            <a:ext cx="792000" cy="46955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470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C54AC-E140-B080-4205-81356FC04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7423C83C-DECD-59B9-55DE-B5C700BF3594}"/>
              </a:ext>
            </a:extLst>
          </p:cNvPr>
          <p:cNvCxnSpPr/>
          <p:nvPr/>
        </p:nvCxnSpPr>
        <p:spPr>
          <a:xfrm>
            <a:off x="180000" y="3250009"/>
            <a:ext cx="8784000" cy="0"/>
          </a:xfrm>
          <a:prstGeom prst="straightConnector1">
            <a:avLst/>
          </a:prstGeom>
          <a:ln w="57150">
            <a:solidFill>
              <a:srgbClr val="A0222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标注: 上箭头 5">
            <a:extLst>
              <a:ext uri="{FF2B5EF4-FFF2-40B4-BE49-F238E27FC236}">
                <a16:creationId xmlns:a16="http://schemas.microsoft.com/office/drawing/2014/main" id="{AA14B285-DF60-42CD-925D-0E8FE81CCDC3}"/>
              </a:ext>
            </a:extLst>
          </p:cNvPr>
          <p:cNvSpPr/>
          <p:nvPr/>
        </p:nvSpPr>
        <p:spPr>
          <a:xfrm>
            <a:off x="220128" y="3261487"/>
            <a:ext cx="2520000" cy="2271923"/>
          </a:xfrm>
          <a:prstGeom prst="upArrowCallout">
            <a:avLst>
              <a:gd name="adj1" fmla="val 9163"/>
              <a:gd name="adj2" fmla="val 10707"/>
              <a:gd name="adj3" fmla="val 14840"/>
              <a:gd name="adj4" fmla="val 79294"/>
            </a:avLst>
          </a:prstGeom>
          <a:solidFill>
            <a:srgbClr val="A02225"/>
          </a:solidFill>
          <a:ln>
            <a:solidFill>
              <a:srgbClr val="AE0D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</a:rPr>
              <a:t>2023.07-08: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</a:rPr>
              <a:t>Determine research topic, make the first step to the question,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</a:rPr>
              <a:t>have a basic understanding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7" name="标注: 下箭头 6">
            <a:extLst>
              <a:ext uri="{FF2B5EF4-FFF2-40B4-BE49-F238E27FC236}">
                <a16:creationId xmlns:a16="http://schemas.microsoft.com/office/drawing/2014/main" id="{8A83BF53-073A-53BF-0053-74FF44E5D9AC}"/>
              </a:ext>
            </a:extLst>
          </p:cNvPr>
          <p:cNvSpPr/>
          <p:nvPr/>
        </p:nvSpPr>
        <p:spPr>
          <a:xfrm>
            <a:off x="753166" y="1048408"/>
            <a:ext cx="2508864" cy="2190124"/>
          </a:xfrm>
          <a:prstGeom prst="downArrowCallout">
            <a:avLst>
              <a:gd name="adj1" fmla="val 7963"/>
              <a:gd name="adj2" fmla="val 10625"/>
              <a:gd name="adj3" fmla="val 14988"/>
              <a:gd name="adj4" fmla="val 79088"/>
            </a:avLst>
          </a:prstGeom>
          <a:solidFill>
            <a:srgbClr val="A02225"/>
          </a:solidFill>
          <a:ln>
            <a:solidFill>
              <a:srgbClr val="AE0D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</a:rPr>
              <a:t>2023.09-10: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</a:rPr>
              <a:t>Collect references, work out the first version of formula about the pendulum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8" name="标注: 上箭头 7">
            <a:extLst>
              <a:ext uri="{FF2B5EF4-FFF2-40B4-BE49-F238E27FC236}">
                <a16:creationId xmlns:a16="http://schemas.microsoft.com/office/drawing/2014/main" id="{391E4A8D-8D17-FF25-C50A-CD0F7AB8E65D}"/>
              </a:ext>
            </a:extLst>
          </p:cNvPr>
          <p:cNvSpPr/>
          <p:nvPr/>
        </p:nvSpPr>
        <p:spPr>
          <a:xfrm>
            <a:off x="2812128" y="3261487"/>
            <a:ext cx="3096000" cy="2271923"/>
          </a:xfrm>
          <a:prstGeom prst="upArrowCallout">
            <a:avLst>
              <a:gd name="adj1" fmla="val 9163"/>
              <a:gd name="adj2" fmla="val 10707"/>
              <a:gd name="adj3" fmla="val 14840"/>
              <a:gd name="adj4" fmla="val 79294"/>
            </a:avLst>
          </a:prstGeom>
          <a:solidFill>
            <a:srgbClr val="A02225"/>
          </a:solidFill>
          <a:ln>
            <a:solidFill>
              <a:srgbClr val="AE0D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</a:rPr>
              <a:t>2023.11-12: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</a:rPr>
              <a:t>Study how to plot graph and how to meet the needs of experiments(e.g. python+3d design)</a:t>
            </a:r>
            <a:endParaRPr kumimoji="0" lang="zh-CN" altLang="en-US" sz="2000" b="0" i="0" u="none" strike="noStrike" kern="1200" cap="none" spc="0" normalizeH="0" baseline="0" noProof="0" dirty="0"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9" name="标注: 下箭头 8">
            <a:extLst>
              <a:ext uri="{FF2B5EF4-FFF2-40B4-BE49-F238E27FC236}">
                <a16:creationId xmlns:a16="http://schemas.microsoft.com/office/drawing/2014/main" id="{8006A51C-9A63-AFA1-FDDD-F415A81C09C1}"/>
              </a:ext>
            </a:extLst>
          </p:cNvPr>
          <p:cNvSpPr/>
          <p:nvPr/>
        </p:nvSpPr>
        <p:spPr>
          <a:xfrm>
            <a:off x="3365230" y="1048408"/>
            <a:ext cx="2758944" cy="2190124"/>
          </a:xfrm>
          <a:prstGeom prst="downArrowCallout">
            <a:avLst>
              <a:gd name="adj1" fmla="val 7963"/>
              <a:gd name="adj2" fmla="val 10625"/>
              <a:gd name="adj3" fmla="val 14988"/>
              <a:gd name="adj4" fmla="val 79088"/>
            </a:avLst>
          </a:prstGeom>
          <a:solidFill>
            <a:srgbClr val="A02225"/>
          </a:solidFill>
          <a:ln>
            <a:solidFill>
              <a:srgbClr val="AE0D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</a:rPr>
              <a:t>2023.12-24.01: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</a:rPr>
              <a:t>Design experiment, make theorical expectations, calculate various answers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11" name="标注: 上箭头 10">
            <a:extLst>
              <a:ext uri="{FF2B5EF4-FFF2-40B4-BE49-F238E27FC236}">
                <a16:creationId xmlns:a16="http://schemas.microsoft.com/office/drawing/2014/main" id="{9B7BD3CB-C493-86CB-0C9C-6B1136AE23DA}"/>
              </a:ext>
            </a:extLst>
          </p:cNvPr>
          <p:cNvSpPr/>
          <p:nvPr/>
        </p:nvSpPr>
        <p:spPr>
          <a:xfrm>
            <a:off x="5980128" y="3261487"/>
            <a:ext cx="2695872" cy="2271923"/>
          </a:xfrm>
          <a:prstGeom prst="upArrowCallout">
            <a:avLst>
              <a:gd name="adj1" fmla="val 9163"/>
              <a:gd name="adj2" fmla="val 10707"/>
              <a:gd name="adj3" fmla="val 14840"/>
              <a:gd name="adj4" fmla="val 79294"/>
            </a:avLst>
          </a:prstGeom>
          <a:solidFill>
            <a:srgbClr val="A02225"/>
          </a:solidFill>
          <a:ln>
            <a:solidFill>
              <a:srgbClr val="AE0D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</a:rPr>
              <a:t>2024.01-02: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</a:rPr>
              <a:t>Complete experiment, check if any mistakes,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</a:rPr>
              <a:t>Draw graphs and compare the expectations with reality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12" name="标注: 下箭头 11">
            <a:extLst>
              <a:ext uri="{FF2B5EF4-FFF2-40B4-BE49-F238E27FC236}">
                <a16:creationId xmlns:a16="http://schemas.microsoft.com/office/drawing/2014/main" id="{969CC498-6D01-2574-D16D-F31289541F17}"/>
              </a:ext>
            </a:extLst>
          </p:cNvPr>
          <p:cNvSpPr/>
          <p:nvPr/>
        </p:nvSpPr>
        <p:spPr>
          <a:xfrm>
            <a:off x="6277056" y="1066124"/>
            <a:ext cx="2758944" cy="2190124"/>
          </a:xfrm>
          <a:prstGeom prst="downArrowCallout">
            <a:avLst>
              <a:gd name="adj1" fmla="val 7963"/>
              <a:gd name="adj2" fmla="val 10625"/>
              <a:gd name="adj3" fmla="val 14988"/>
              <a:gd name="adj4" fmla="val 79088"/>
            </a:avLst>
          </a:prstGeom>
          <a:solidFill>
            <a:srgbClr val="A02225"/>
          </a:solidFill>
          <a:ln>
            <a:solidFill>
              <a:srgbClr val="AE0D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</a:rPr>
              <a:t>2024.03-04: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</a:rPr>
              <a:t>Analyze data, finish the essay, submit to tutor for final revision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4ED2D8BB-4B89-A783-BE72-979DD0511306}"/>
              </a:ext>
            </a:extLst>
          </p:cNvPr>
          <p:cNvSpPr txBox="1"/>
          <p:nvPr/>
        </p:nvSpPr>
        <p:spPr>
          <a:xfrm>
            <a:off x="684000" y="299957"/>
            <a:ext cx="5040000" cy="469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srgbClr val="000000"/>
                </a:solidFill>
                <a:latin typeface="Arial"/>
                <a:ea typeface="微软雅黑"/>
                <a:cs typeface="Times New Roman" panose="02020603050405020304" pitchFamily="18" charset="0"/>
                <a:sym typeface="+mn-lt"/>
              </a:rPr>
              <a:t>SUMMARIZE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12260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432C6-63F1-6AD3-5059-81F2FBD42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8">
            <a:extLst>
              <a:ext uri="{FF2B5EF4-FFF2-40B4-BE49-F238E27FC236}">
                <a16:creationId xmlns:a16="http://schemas.microsoft.com/office/drawing/2014/main" id="{3771F8E5-35EF-A0A3-DAC1-6095EF13E5F7}"/>
              </a:ext>
            </a:extLst>
          </p:cNvPr>
          <p:cNvSpPr txBox="1"/>
          <p:nvPr/>
        </p:nvSpPr>
        <p:spPr>
          <a:xfrm>
            <a:off x="684000" y="299957"/>
            <a:ext cx="5040000" cy="469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srgbClr val="000000"/>
                </a:solidFill>
                <a:latin typeface="Arial"/>
                <a:ea typeface="微软雅黑"/>
                <a:cs typeface="Times New Roman" panose="02020603050405020304" pitchFamily="18" charset="0"/>
                <a:sym typeface="+mn-lt"/>
              </a:rPr>
              <a:t>SUMMARIZE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B2C960-B54D-BDD5-9C96-B6A229542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00" y="1203881"/>
            <a:ext cx="6763694" cy="3581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4129AE-28C8-F743-E15B-4A6CB73ED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93" y="1461712"/>
            <a:ext cx="6667674" cy="30662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0B8907-8642-62CB-3A1B-4D1233D05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196" y="1617696"/>
            <a:ext cx="4859607" cy="3485097"/>
          </a:xfrm>
          <a:prstGeom prst="rect">
            <a:avLst/>
          </a:prstGeom>
        </p:spPr>
      </p:pic>
      <p:pic>
        <p:nvPicPr>
          <p:cNvPr id="16" name="图片 4">
            <a:extLst>
              <a:ext uri="{FF2B5EF4-FFF2-40B4-BE49-F238E27FC236}">
                <a16:creationId xmlns:a16="http://schemas.microsoft.com/office/drawing/2014/main" id="{3B738CBB-DAC4-0834-7D1E-3E6450799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262" y="1206033"/>
            <a:ext cx="7915888" cy="392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5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F1C25-C687-EE27-54BA-B24117F6F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8">
            <a:extLst>
              <a:ext uri="{FF2B5EF4-FFF2-40B4-BE49-F238E27FC236}">
                <a16:creationId xmlns:a16="http://schemas.microsoft.com/office/drawing/2014/main" id="{61B0F38D-5255-DC9E-445A-4497D897563A}"/>
              </a:ext>
            </a:extLst>
          </p:cNvPr>
          <p:cNvSpPr txBox="1"/>
          <p:nvPr/>
        </p:nvSpPr>
        <p:spPr>
          <a:xfrm>
            <a:off x="684000" y="299957"/>
            <a:ext cx="5040000" cy="469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srgbClr val="000000"/>
                </a:solidFill>
                <a:latin typeface="Arial"/>
                <a:ea typeface="微软雅黑"/>
                <a:cs typeface="Times New Roman" panose="02020603050405020304" pitchFamily="18" charset="0"/>
                <a:sym typeface="+mn-lt"/>
              </a:rPr>
              <a:t>SUMMARIZE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0F43E-168C-00AC-14CC-562E1BE9E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486" y="1047190"/>
            <a:ext cx="6464027" cy="4295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541D45-660C-A7F2-1D80-FBD552DFB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000" y="1347881"/>
            <a:ext cx="6528636" cy="421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3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B0457-FDAD-9A38-5A0E-BF8F0DD68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8">
            <a:extLst>
              <a:ext uri="{FF2B5EF4-FFF2-40B4-BE49-F238E27FC236}">
                <a16:creationId xmlns:a16="http://schemas.microsoft.com/office/drawing/2014/main" id="{82CEBD3D-A697-A92D-C19A-1E428A398457}"/>
              </a:ext>
            </a:extLst>
          </p:cNvPr>
          <p:cNvSpPr txBox="1"/>
          <p:nvPr/>
        </p:nvSpPr>
        <p:spPr>
          <a:xfrm>
            <a:off x="684000" y="299957"/>
            <a:ext cx="5040000" cy="469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srgbClr val="000000"/>
                </a:solidFill>
                <a:latin typeface="Arial"/>
                <a:ea typeface="微软雅黑"/>
                <a:cs typeface="Times New Roman" panose="02020603050405020304" pitchFamily="18" charset="0"/>
                <a:sym typeface="+mn-lt"/>
              </a:rPr>
              <a:t>ACKNOWLEDGEMENTS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4F06BD-BE1A-7167-3DB7-1DA76E3D4950}"/>
              </a:ext>
            </a:extLst>
          </p:cNvPr>
          <p:cNvSpPr txBox="1"/>
          <p:nvPr/>
        </p:nvSpPr>
        <p:spPr>
          <a:xfrm>
            <a:off x="756000" y="1635881"/>
            <a:ext cx="7632000" cy="279384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My tutor –Dr. Hou</a:t>
            </a:r>
          </a:p>
          <a:p>
            <a:pPr marL="342900" indent="-342900" algn="l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Teachers from physics group</a:t>
            </a:r>
          </a:p>
          <a:p>
            <a:pPr marL="342900" indent="-342900" algn="l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My parents</a:t>
            </a:r>
          </a:p>
          <a:p>
            <a:pPr marL="342900" indent="-342900" algn="l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My classmates –Tony Zhao</a:t>
            </a:r>
          </a:p>
          <a:p>
            <a:pPr marL="342900" indent="-342900" algn="l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Other students and friends who support me</a:t>
            </a:r>
          </a:p>
        </p:txBody>
      </p:sp>
    </p:spTree>
    <p:extLst>
      <p:ext uri="{BB962C8B-B14F-4D97-AF65-F5344CB8AC3E}">
        <p14:creationId xmlns:p14="http://schemas.microsoft.com/office/powerpoint/2010/main" val="274299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755968" y="2139881"/>
            <a:ext cx="7772400" cy="1021735"/>
          </a:xfrm>
        </p:spPr>
        <p:txBody>
          <a:bodyPr>
            <a:spAutoFit/>
          </a:bodyPr>
          <a:lstStyle/>
          <a:p>
            <a:pPr algn="l" eaLnBrk="1" latinLnBrk="0" hangingPunct="1">
              <a:lnSpc>
                <a:spcPct val="100000"/>
              </a:lnSpc>
            </a:pPr>
            <a:r>
              <a:rPr lang="en-US" altLang="zh-CN" sz="4400" b="1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Thank you for your listening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D03356-B2AE-3F7B-9E29-11546EAA2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00" y="1275881"/>
            <a:ext cx="3024000" cy="4000744"/>
          </a:xfrm>
          <a:prstGeom prst="rect">
            <a:avLst/>
          </a:prstGeom>
        </p:spPr>
      </p:pic>
      <p:sp>
        <p:nvSpPr>
          <p:cNvPr id="6" name="TextBox 28">
            <a:extLst>
              <a:ext uri="{FF2B5EF4-FFF2-40B4-BE49-F238E27FC236}">
                <a16:creationId xmlns:a16="http://schemas.microsoft.com/office/drawing/2014/main" id="{F1576440-434B-FFF9-21F6-220C86B38999}"/>
              </a:ext>
            </a:extLst>
          </p:cNvPr>
          <p:cNvSpPr txBox="1"/>
          <p:nvPr/>
        </p:nvSpPr>
        <p:spPr>
          <a:xfrm>
            <a:off x="4068000" y="4363955"/>
            <a:ext cx="4248000" cy="4855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chemeClr val="tx1"/>
                </a:solidFill>
                <a:latin typeface="+mn-lt"/>
                <a:ea typeface="微软雅黑"/>
                <a:cs typeface="Times New Roman" panose="02020603050405020304" pitchFamily="18" charset="0"/>
                <a:sym typeface="Wingdings" panose="05000000000000000000" pitchFamily="2" charset="2"/>
              </a:rPr>
              <a:t>  </a:t>
            </a:r>
            <a:r>
              <a:rPr lang="en-US" altLang="zh-CN" sz="2400" b="1" dirty="0">
                <a:solidFill>
                  <a:schemeClr val="tx1"/>
                </a:solidFill>
                <a:latin typeface="+mn-lt"/>
                <a:ea typeface="微软雅黑"/>
                <a:cs typeface="Times New Roman" panose="02020603050405020304" pitchFamily="18" charset="0"/>
                <a:sym typeface="+mn-lt"/>
              </a:rPr>
              <a:t>Compound Pendulum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776A3C-D4CA-E958-F0CB-5018366F83E8}"/>
              </a:ext>
            </a:extLst>
          </p:cNvPr>
          <p:cNvSpPr txBox="1"/>
          <p:nvPr/>
        </p:nvSpPr>
        <p:spPr>
          <a:xfrm>
            <a:off x="-972000" y="5113086"/>
            <a:ext cx="6336000" cy="3270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buClr>
                <a:srgbClr val="C00000"/>
              </a:buClr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 1.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17BE9F-B5E2-EC79-F54E-898EEAFDC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90" b="95082" l="9396" r="93960">
                        <a14:foregroundMark x1="45638" y1="26230" x2="64430" y2="62842"/>
                        <a14:foregroundMark x1="64430" y1="62842" x2="64430" y2="62842"/>
                        <a14:foregroundMark x1="73826" y1="34426" x2="46309" y2="25137"/>
                        <a14:foregroundMark x1="46309" y1="25137" x2="44966" y2="25137"/>
                        <a14:foregroundMark x1="31544" y1="22404" x2="28859" y2="38251"/>
                        <a14:foregroundMark x1="24832" y1="18033" x2="25503" y2="32787"/>
                        <a14:foregroundMark x1="22819" y1="25683" x2="48322" y2="66667"/>
                        <a14:foregroundMark x1="32886" y1="48634" x2="36242" y2="67760"/>
                        <a14:foregroundMark x1="36242" y1="67760" x2="39597" y2="73224"/>
                        <a14:foregroundMark x1="35570" y1="50820" x2="41611" y2="77596"/>
                        <a14:foregroundMark x1="41611" y1="77596" x2="68456" y2="79781"/>
                        <a14:foregroundMark x1="68456" y1="79781" x2="73826" y2="63934"/>
                        <a14:foregroundMark x1="93960" y1="84153" x2="93960" y2="84153"/>
                        <a14:foregroundMark x1="85235" y1="87978" x2="85235" y2="87978"/>
                        <a14:foregroundMark x1="80537" y1="91257" x2="80537" y2="91257"/>
                        <a14:foregroundMark x1="71812" y1="95082" x2="71812" y2="95082"/>
                        <a14:backgroundMark x1="71812" y1="11475" x2="99329" y2="153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84002" y="1275881"/>
            <a:ext cx="2304000" cy="28297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C790FE-6055-4430-976F-EAB508DC6B3C}"/>
              </a:ext>
            </a:extLst>
          </p:cNvPr>
          <p:cNvSpPr txBox="1"/>
          <p:nvPr/>
        </p:nvSpPr>
        <p:spPr>
          <a:xfrm>
            <a:off x="3677500" y="3947231"/>
            <a:ext cx="6336000" cy="3270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buClr>
                <a:srgbClr val="C00000"/>
              </a:buClr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 2.</a:t>
            </a:r>
          </a:p>
        </p:txBody>
      </p:sp>
      <p:sp>
        <p:nvSpPr>
          <p:cNvPr id="2" name="TextBox 28">
            <a:extLst>
              <a:ext uri="{FF2B5EF4-FFF2-40B4-BE49-F238E27FC236}">
                <a16:creationId xmlns:a16="http://schemas.microsoft.com/office/drawing/2014/main" id="{0C268109-47A4-42B7-411A-03A435AA1FE7}"/>
              </a:ext>
            </a:extLst>
          </p:cNvPr>
          <p:cNvSpPr txBox="1"/>
          <p:nvPr/>
        </p:nvSpPr>
        <p:spPr>
          <a:xfrm>
            <a:off x="684000" y="299957"/>
            <a:ext cx="5040000" cy="469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Times New Roman" panose="02020603050405020304" pitchFamily="18" charset="0"/>
                <a:sym typeface="+mn-lt"/>
              </a:rPr>
              <a:t>GENERAL REVIEW </a:t>
            </a:r>
          </a:p>
        </p:txBody>
      </p:sp>
    </p:spTree>
    <p:extLst>
      <p:ext uri="{BB962C8B-B14F-4D97-AF65-F5344CB8AC3E}">
        <p14:creationId xmlns:p14="http://schemas.microsoft.com/office/powerpoint/2010/main" val="24130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8">
            <a:extLst>
              <a:ext uri="{FF2B5EF4-FFF2-40B4-BE49-F238E27FC236}">
                <a16:creationId xmlns:a16="http://schemas.microsoft.com/office/drawing/2014/main" id="{C99106B3-A0FB-6016-9558-660E1D437857}"/>
              </a:ext>
            </a:extLst>
          </p:cNvPr>
          <p:cNvSpPr txBox="1"/>
          <p:nvPr/>
        </p:nvSpPr>
        <p:spPr>
          <a:xfrm>
            <a:off x="684000" y="299957"/>
            <a:ext cx="5040000" cy="469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Times New Roman" panose="02020603050405020304" pitchFamily="18" charset="0"/>
                <a:sym typeface="+mn-lt"/>
              </a:rPr>
              <a:t>GENERAL REVIEW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8">
                <a:extLst>
                  <a:ext uri="{FF2B5EF4-FFF2-40B4-BE49-F238E27FC236}">
                    <a16:creationId xmlns:a16="http://schemas.microsoft.com/office/drawing/2014/main" id="{4FDCFD3A-C56A-859E-6BDE-6DE4903AF4F4}"/>
                  </a:ext>
                </a:extLst>
              </p:cNvPr>
              <p:cNvSpPr txBox="1"/>
              <p:nvPr/>
            </p:nvSpPr>
            <p:spPr>
              <a:xfrm>
                <a:off x="972000" y="1563881"/>
                <a:ext cx="7632000" cy="30371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r">
                  <a:defRPr sz="2600">
                    <a:solidFill>
                      <a:schemeClr val="accent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l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400" dirty="0">
                    <a:solidFill>
                      <a:schemeClr val="tx1"/>
                    </a:solidFill>
                    <a:latin typeface="+mn-lt"/>
                    <a:ea typeface="微软雅黑"/>
                    <a:cs typeface="Times New Roman" panose="02020603050405020304" pitchFamily="18" charset="0"/>
                    <a:sym typeface="+mn-lt"/>
                  </a:rPr>
                  <a:t>Methods:</a:t>
                </a:r>
              </a:p>
              <a:p>
                <a:pPr algn="l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 sz="1400" b="1" dirty="0">
                  <a:solidFill>
                    <a:schemeClr val="tx1"/>
                  </a:solidFill>
                  <a:latin typeface="+mn-lt"/>
                  <a:ea typeface="微软雅黑"/>
                  <a:cs typeface="Times New Roman" panose="02020603050405020304" pitchFamily="18" charset="0"/>
                  <a:sym typeface="+mn-lt"/>
                </a:endParaRPr>
              </a:p>
              <a:p>
                <a:pPr marL="342900" indent="-342900" algn="l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lt"/>
                      </a:rPr>
                      <m:t>𝒇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lt"/>
                      </a:rPr>
                      <m:t>∝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lt"/>
                      </a:rPr>
                      <m:t>𝒗</m:t>
                    </m:r>
                  </m:oMath>
                </a14:m>
                <a:r>
                  <a:rPr lang="en-US" altLang="zh-CN" sz="2400" b="1" dirty="0">
                    <a:solidFill>
                      <a:schemeClr val="tx1"/>
                    </a:solidFill>
                    <a:latin typeface="+mn-lt"/>
                    <a:ea typeface="微软雅黑"/>
                    <a:cs typeface="Times New Roman" panose="02020603050405020304" pitchFamily="18" charset="0"/>
                    <a:sym typeface="+mn-lt"/>
                  </a:rPr>
                  <a:t>				  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+mn-lt"/>
                    <a:ea typeface="微软雅黑"/>
                    <a:cs typeface="Times New Roman" panose="02020603050405020304" pitchFamily="18" charset="0"/>
                    <a:sym typeface="+mn-lt"/>
                  </a:rPr>
                  <a:t>Proportional model</a:t>
                </a:r>
              </a:p>
              <a:p>
                <a:pPr marL="342900" indent="-342900" algn="l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lt"/>
                      </a:rPr>
                      <m:t>𝒇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lt"/>
                      </a:rPr>
                      <m:t>∝</m:t>
                    </m:r>
                    <m:sSup>
                      <m:sSupPr>
                        <m:ctrlP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𝒗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rgbClr val="9A0D1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sz="2400" b="1" dirty="0">
                    <a:solidFill>
                      <a:schemeClr val="tx1"/>
                    </a:solidFill>
                    <a:latin typeface="+mn-lt"/>
                    <a:ea typeface="微软雅黑"/>
                    <a:cs typeface="Times New Roman" panose="02020603050405020304" pitchFamily="18" charset="0"/>
                    <a:sym typeface="+mn-lt"/>
                  </a:rPr>
                  <a:t>				  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+mn-lt"/>
                    <a:ea typeface="微软雅黑"/>
                    <a:cs typeface="Times New Roman" panose="02020603050405020304" pitchFamily="18" charset="0"/>
                    <a:sym typeface="+mn-lt"/>
                  </a:rPr>
                  <a:t>Square model</a:t>
                </a:r>
              </a:p>
              <a:p>
                <a:pPr marL="342900" indent="-342900" algn="l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endParaRPr lang="en-US" altLang="zh-CN" sz="2400" b="1" dirty="0">
                  <a:solidFill>
                    <a:schemeClr val="tx1"/>
                  </a:solidFill>
                  <a:latin typeface="+mn-lt"/>
                  <a:ea typeface="微软雅黑"/>
                  <a:cs typeface="Times New Roman" panose="02020603050405020304" pitchFamily="18" charset="0"/>
                  <a:sym typeface="+mn-lt"/>
                </a:endParaRPr>
              </a:p>
              <a:p>
                <a:pPr algn="l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 sz="2400" b="1" dirty="0">
                  <a:solidFill>
                    <a:schemeClr val="tx1"/>
                  </a:solidFill>
                  <a:latin typeface="+mn-lt"/>
                  <a:ea typeface="微软雅黑"/>
                  <a:cs typeface="Times New Roman" panose="02020603050405020304" pitchFamily="18" charset="0"/>
                  <a:sym typeface="+mn-lt"/>
                </a:endParaRPr>
              </a:p>
            </p:txBody>
          </p:sp>
        </mc:Choice>
        <mc:Fallback xmlns="">
          <p:sp>
            <p:nvSpPr>
              <p:cNvPr id="4" name="TextBox 28">
                <a:extLst>
                  <a:ext uri="{FF2B5EF4-FFF2-40B4-BE49-F238E27FC236}">
                    <a16:creationId xmlns:a16="http://schemas.microsoft.com/office/drawing/2014/main" id="{4FDCFD3A-C56A-859E-6BDE-6DE4903AF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000" y="1563881"/>
                <a:ext cx="7632000" cy="3037178"/>
              </a:xfrm>
              <a:prstGeom prst="rect">
                <a:avLst/>
              </a:prstGeom>
              <a:blipFill>
                <a:blip r:embed="rId3"/>
                <a:stretch>
                  <a:fillRect l="-2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3E4D71-5DA0-0B35-0FB5-6B36F45F9BBC}"/>
                  </a:ext>
                </a:extLst>
              </p:cNvPr>
              <p:cNvSpPr txBox="1"/>
              <p:nvPr/>
            </p:nvSpPr>
            <p:spPr>
              <a:xfrm>
                <a:off x="2412000" y="2427881"/>
                <a:ext cx="3028580" cy="5797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r">
                  <a:defRPr sz="2600">
                    <a:solidFill>
                      <a:schemeClr val="accent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l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/>
                          <a:cs typeface="Times New Roman" panose="02020603050405020304" pitchFamily="18" charset="0"/>
                          <a:sym typeface="+mn-lt"/>
                        </a:rPr>
                        <m:t>𝒇</m:t>
                      </m:r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/>
                          <a:cs typeface="Times New Roman" panose="02020603050405020304" pitchFamily="18" charset="0"/>
                          <a:sym typeface="+mn-lt"/>
                        </a:rPr>
                        <m:t>=</m:t>
                      </m:r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/>
                          <a:cs typeface="Times New Roman" panose="02020603050405020304" pitchFamily="18" charset="0"/>
                          <a:sym typeface="+mn-lt"/>
                        </a:rPr>
                        <m:t>𝒌𝑹</m:t>
                      </m:r>
                      <m:r>
                        <a:rPr lang="zh-CN" alt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/>
                          <a:cs typeface="Times New Roman" panose="02020603050405020304" pitchFamily="18" charset="0"/>
                          <a:sym typeface="+mn-lt"/>
                        </a:rPr>
                        <m:t>𝝎</m:t>
                      </m:r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/>
                          <a:cs typeface="Times New Roman" panose="02020603050405020304" pitchFamily="18" charset="0"/>
                          <a:sym typeface="+mn-lt"/>
                        </a:rPr>
                        <m:t>=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  <a:ea typeface="微软雅黑"/>
                          <a:cs typeface="Times New Roman" panose="02020603050405020304" pitchFamily="18" charset="0"/>
                          <a:sym typeface="+mn-lt"/>
                        </a:rPr>
                        <m:t>𝒌𝑹</m:t>
                      </m:r>
                      <m:acc>
                        <m:accPr>
                          <m:chr m:val="̇"/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ea typeface="微软雅黑"/>
                              <a:cs typeface="Times New Roman" panose="02020603050405020304" pitchFamily="18" charset="0"/>
                              <a:sym typeface="+mn-lt"/>
                            </a:rPr>
                          </m:ctrlPr>
                        </m:acc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  <a:ea typeface="微软雅黑"/>
                              <a:cs typeface="Times New Roman" panose="02020603050405020304" pitchFamily="18" charset="0"/>
                              <a:sym typeface="+mn-lt"/>
                            </a:rPr>
                            <m:t>𝜽</m:t>
                          </m:r>
                        </m:e>
                      </m:acc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  <a:latin typeface="+mn-lt"/>
                  <a:ea typeface="微软雅黑"/>
                  <a:cs typeface="Times New Roman" panose="02020603050405020304" pitchFamily="18" charset="0"/>
                  <a:sym typeface="+mn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3E4D71-5DA0-0B35-0FB5-6B36F45F9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000" y="2427881"/>
                <a:ext cx="3028580" cy="5797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149EE6-A85B-6A73-82CA-0619ADF964B4}"/>
                  </a:ext>
                </a:extLst>
              </p:cNvPr>
              <p:cNvSpPr txBox="1"/>
              <p:nvPr/>
            </p:nvSpPr>
            <p:spPr>
              <a:xfrm>
                <a:off x="2196000" y="2934760"/>
                <a:ext cx="4036580" cy="5797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r">
                  <a:defRPr sz="2600">
                    <a:solidFill>
                      <a:schemeClr val="accent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l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/>
                          <a:cs typeface="Times New Roman" panose="02020603050405020304" pitchFamily="18" charset="0"/>
                          <a:sym typeface="+mn-lt"/>
                        </a:rPr>
                        <m:t>𝒇</m:t>
                      </m:r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/>
                          <a:cs typeface="Times New Roman" panose="02020603050405020304" pitchFamily="18" charset="0"/>
                          <a:sym typeface="+mn-lt"/>
                        </a:rPr>
                        <m:t>=</m:t>
                      </m:r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/>
                          <a:cs typeface="Times New Roman" panose="02020603050405020304" pitchFamily="18" charset="0"/>
                          <a:sym typeface="+mn-lt"/>
                        </a:rPr>
                        <m:t>𝒌</m:t>
                      </m:r>
                      <m:sSup>
                        <m:sSupPr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/>
                              <a:cs typeface="Times New Roman" panose="02020603050405020304" pitchFamily="18" charset="0"/>
                              <a:sym typeface="+mn-lt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/>
                              <a:cs typeface="Times New Roman" panose="02020603050405020304" pitchFamily="18" charset="0"/>
                              <a:sym typeface="+mn-lt"/>
                            </a:rPr>
                            <m:t>𝑹</m:t>
                          </m:r>
                        </m:e>
                        <m:sup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/>
                              <a:cs typeface="Times New Roman" panose="02020603050405020304" pitchFamily="18" charset="0"/>
                              <a:sym typeface="+mn-lt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/>
                              <a:cs typeface="Times New Roman" panose="02020603050405020304" pitchFamily="18" charset="0"/>
                              <a:sym typeface="+mn-lt"/>
                            </a:rPr>
                          </m:ctrlPr>
                        </m:sSupPr>
                        <m:e>
                          <m:r>
                            <a:rPr lang="zh-CN" alt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/>
                              <a:cs typeface="Times New Roman" panose="02020603050405020304" pitchFamily="18" charset="0"/>
                              <a:sym typeface="+mn-lt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/>
                              <a:cs typeface="Times New Roman" panose="02020603050405020304" pitchFamily="18" charset="0"/>
                              <a:sym typeface="+mn-lt"/>
                            </a:rPr>
                            <m:t>𝟐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/>
                          <a:cs typeface="Times New Roman" panose="02020603050405020304" pitchFamily="18" charset="0"/>
                          <a:sym typeface="+mn-lt"/>
                        </a:rPr>
                        <m:t>=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  <a:ea typeface="微软雅黑"/>
                          <a:cs typeface="Times New Roman" panose="02020603050405020304" pitchFamily="18" charset="0"/>
                          <a:sym typeface="+mn-lt"/>
                        </a:rPr>
                        <m:t>𝒌</m:t>
                      </m:r>
                      <m:sSup>
                        <m:s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ea typeface="微软雅黑"/>
                              <a:cs typeface="Times New Roman" panose="02020603050405020304" pitchFamily="18" charset="0"/>
                              <a:sym typeface="+mn-lt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微软雅黑"/>
                              <a:cs typeface="Times New Roman" panose="02020603050405020304" pitchFamily="18" charset="0"/>
                              <a:sym typeface="+mn-lt"/>
                            </a:rPr>
                            <m:t>𝑹</m:t>
                          </m:r>
                        </m:e>
                        <m: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微软雅黑"/>
                              <a:cs typeface="Times New Roman" panose="02020603050405020304" pitchFamily="18" charset="0"/>
                              <a:sym typeface="+mn-lt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ea typeface="微软雅黑"/>
                              <a:cs typeface="Times New Roman" panose="02020603050405020304" pitchFamily="18" charset="0"/>
                              <a:sym typeface="+mn-lt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  <a:ea typeface="微软雅黑"/>
                                  <a:cs typeface="Times New Roman" panose="02020603050405020304" pitchFamily="18" charset="0"/>
                                  <a:sym typeface="+mn-lt"/>
                                </a:rPr>
                              </m:ctrlPr>
                            </m:accPr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  <a:ea typeface="微软雅黑"/>
                                  <a:cs typeface="Times New Roman" panose="02020603050405020304" pitchFamily="18" charset="0"/>
                                  <a:sym typeface="+mn-lt"/>
                                </a:rPr>
                                <m:t>𝜽</m:t>
                              </m:r>
                            </m:e>
                          </m:acc>
                        </m:e>
                        <m: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微软雅黑"/>
                              <a:cs typeface="Times New Roman" panose="02020603050405020304" pitchFamily="18" charset="0"/>
                              <a:sym typeface="+mn-lt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altLang="zh-CN" sz="2400" b="1" dirty="0">
                  <a:solidFill>
                    <a:schemeClr val="tx1"/>
                  </a:solidFill>
                  <a:latin typeface="+mn-lt"/>
                  <a:ea typeface="微软雅黑"/>
                  <a:cs typeface="Times New Roman" panose="02020603050405020304" pitchFamily="18" charset="0"/>
                  <a:sym typeface="+mn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149EE6-A85B-6A73-82CA-0619ADF96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000" y="2934760"/>
                <a:ext cx="4036580" cy="5797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3793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6B538-9DF0-ADED-48AA-1E18B03B4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8BCBC5-C3CB-116C-BA8D-8E5038AA4111}"/>
                  </a:ext>
                </a:extLst>
              </p:cNvPr>
              <p:cNvSpPr txBox="1"/>
              <p:nvPr/>
            </p:nvSpPr>
            <p:spPr>
              <a:xfrm>
                <a:off x="667754" y="1491881"/>
                <a:ext cx="7720246" cy="1527662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20000"/>
                  </a:lnSpc>
                  <a:buClr>
                    <a:srgbClr val="C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800" b="1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ad>
                        <m:radPr>
                          <m:degHide m:val="on"/>
                          <m:ctrlPr>
                            <a:rPr lang="en-US" sz="2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8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1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sup>
                                  <m:r>
                                    <a:rPr lang="en-US" sz="2800" b="1" i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28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d>
                                <m:dPr>
                                  <m:ctrlPr>
                                    <a:rPr lang="en-US" sz="2800" b="1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  <m:r>
                                    <a:rPr lang="en-US" sz="2800" b="1" i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1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𝝆</m:t>
                                  </m:r>
                                  <m:r>
                                    <a:rPr lang="en-US" sz="2800" b="1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</m:d>
                              <m:r>
                                <a:rPr lang="en-US" sz="28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  <m:r>
                                <a:rPr lang="en-US" sz="2800" b="1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type m:val="lin"/>
                                  <m:ctrlPr>
                                    <a:rPr lang="en-US" sz="2800" b="1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800" b="1" i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2800" b="1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b="1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1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  <m:sup>
                                      <m:r>
                                        <a:rPr lang="en-US" sz="2800" b="1" i="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2800" b="1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1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𝑹</m:t>
                                      </m:r>
                                    </m:e>
                                    <m:sup>
                                      <m:r>
                                        <a:rPr lang="en-US" sz="2800" b="1" i="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𝟒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rad>
                      <m:r>
                        <a:rPr lang="en-US" sz="2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sz="2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𝒌𝒗</m:t>
                      </m:r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8BCBC5-C3CB-116C-BA8D-8E5038AA4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54" y="1491881"/>
                <a:ext cx="7720246" cy="15276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81E960-766C-6C2C-0BFB-243DA6FFFD6F}"/>
                  </a:ext>
                </a:extLst>
              </p:cNvPr>
              <p:cNvSpPr txBox="1"/>
              <p:nvPr/>
            </p:nvSpPr>
            <p:spPr>
              <a:xfrm>
                <a:off x="233906" y="2931881"/>
                <a:ext cx="8676185" cy="1527662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  <a:buClr>
                    <a:srgbClr val="C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  <m:rad>
                        <m:radPr>
                          <m:degHide m:val="on"/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sup>
                                  <m: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sSup>
                                <m:sSupPr>
                                  <m:ctrlP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p>
                                  <m: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d>
                                <m:dPr>
                                  <m:ctrlP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  <m: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sSup>
                                    <m:sSupPr>
                                      <m:ctrlPr>
                                        <a:rPr lang="en-US" sz="28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𝑹</m:t>
                                      </m:r>
                                    </m:e>
                                    <m:sup>
                                      <m:r>
                                        <a:rPr lang="en-US" sz="28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d>
                                <m:dPr>
                                  <m:ctrlP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  <m: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𝝆</m:t>
                                  </m:r>
                                  <m: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  <m: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sSup>
                                    <m:sSupPr>
                                      <m:ctrlPr>
                                        <a:rPr lang="en-US" sz="28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𝑹</m:t>
                                      </m:r>
                                    </m:e>
                                    <m:sup>
                                      <m:r>
                                        <a:rPr lang="en-US" sz="28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p>
                                  </m:sSup>
                                  <m: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</m:den>
                          </m:f>
                        </m:e>
                      </m:rad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sSup>
                        <m:sSup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81E960-766C-6C2C-0BFB-243DA6FFF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06" y="2931881"/>
                <a:ext cx="8676185" cy="15276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28">
            <a:extLst>
              <a:ext uri="{FF2B5EF4-FFF2-40B4-BE49-F238E27FC236}">
                <a16:creationId xmlns:a16="http://schemas.microsoft.com/office/drawing/2014/main" id="{7918183A-AFDB-1B07-5505-17E1C53EE63F}"/>
              </a:ext>
            </a:extLst>
          </p:cNvPr>
          <p:cNvSpPr txBox="1"/>
          <p:nvPr/>
        </p:nvSpPr>
        <p:spPr>
          <a:xfrm>
            <a:off x="684000" y="299957"/>
            <a:ext cx="5040000" cy="469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srgbClr val="000000"/>
                </a:solidFill>
                <a:latin typeface="Arial"/>
                <a:ea typeface="微软雅黑"/>
                <a:cs typeface="Times New Roman" panose="02020603050405020304" pitchFamily="18" charset="0"/>
                <a:sym typeface="+mn-lt"/>
              </a:rPr>
              <a:t>THEORY DERIVATION 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55655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BF9950E-97E2-71A3-BB46-DE251B94416B}"/>
                  </a:ext>
                </a:extLst>
              </p:cNvPr>
              <p:cNvSpPr txBox="1"/>
              <p:nvPr/>
            </p:nvSpPr>
            <p:spPr>
              <a:xfrm>
                <a:off x="1323000" y="1219175"/>
                <a:ext cx="6498000" cy="10076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微软雅黑"/>
                          <a:cs typeface="Times New Roman" panose="02020603050405020304" pitchFamily="18" charset="0"/>
                          <a:sym typeface="+mn-lt"/>
                        </a:rPr>
                        <m:t>𝑰</m:t>
                      </m:r>
                      <m:acc>
                        <m:accPr>
                          <m:chr m:val="̈"/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  <a:ea typeface="微软雅黑"/>
                              <a:cs typeface="Times New Roman" panose="02020603050405020304" pitchFamily="18" charset="0"/>
                              <a:sym typeface="+mn-lt"/>
                            </a:rPr>
                          </m:ctrlPr>
                        </m:accPr>
                        <m:e>
                          <m:r>
                            <a:rPr lang="zh-CN" altLang="en-US" sz="2800" b="1" i="1" smtClean="0">
                              <a:latin typeface="Cambria Math" panose="02040503050406030204" pitchFamily="18" charset="0"/>
                              <a:ea typeface="微软雅黑"/>
                              <a:cs typeface="Times New Roman" panose="02020603050405020304" pitchFamily="18" charset="0"/>
                              <a:sym typeface="+mn-lt"/>
                            </a:rPr>
                            <m:t>𝜽</m:t>
                          </m:r>
                        </m:e>
                      </m:acc>
                      <m:r>
                        <a:rPr lang="en-US" altLang="zh-CN" sz="2800" b="1" i="1">
                          <a:latin typeface="Cambria Math" panose="02040503050406030204" pitchFamily="18" charset="0"/>
                          <a:ea typeface="微软雅黑"/>
                          <a:cs typeface="Times New Roman" panose="02020603050405020304" pitchFamily="18" charset="0"/>
                          <a:sym typeface="+mn-lt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微软雅黑"/>
                          <a:cs typeface="Times New Roman" panose="02020603050405020304" pitchFamily="18" charset="0"/>
                          <a:sym typeface="+mn-lt"/>
                        </a:rPr>
                        <m:t>𝑾𝑹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微软雅黑"/>
                          <a:cs typeface="Times New Roman" panose="02020603050405020304" pitchFamily="18" charset="0"/>
                          <a:sym typeface="+mn-lt"/>
                        </a:rPr>
                        <m:t>−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微软雅黑"/>
                          <a:cs typeface="Times New Roman" panose="02020603050405020304" pitchFamily="18" charset="0"/>
                          <a:sym typeface="+mn-lt"/>
                        </a:rPr>
                        <m:t>𝒇𝑹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微软雅黑"/>
                          <a:cs typeface="Times New Roman" panose="02020603050405020304" pitchFamily="18" charset="0"/>
                          <a:sym typeface="+mn-lt"/>
                        </a:rPr>
                        <m:t>−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微软雅黑"/>
                          <a:cs typeface="Times New Roman" panose="02020603050405020304" pitchFamily="18" charset="0"/>
                          <a:sym typeface="+mn-lt"/>
                        </a:rPr>
                        <m:t>𝑭𝑹</m:t>
                      </m:r>
                    </m:oMath>
                  </m:oMathPara>
                </a14:m>
                <a:endParaRPr lang="en-US" sz="2800" b="1" dirty="0"/>
              </a:p>
              <a:p>
                <a:endParaRPr lang="en-US" sz="2800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BF9950E-97E2-71A3-BB46-DE251B944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000" y="1219175"/>
                <a:ext cx="6498000" cy="10076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D3E730F-BF53-5D11-79D0-45A69A08CFC0}"/>
                  </a:ext>
                </a:extLst>
              </p:cNvPr>
              <p:cNvSpPr txBox="1"/>
              <p:nvPr/>
            </p:nvSpPr>
            <p:spPr>
              <a:xfrm>
                <a:off x="607420" y="1875690"/>
                <a:ext cx="7632000" cy="5044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r">
                  <a:defRPr sz="2600">
                    <a:solidFill>
                      <a:schemeClr val="accent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l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400" dirty="0">
                    <a:solidFill>
                      <a:schemeClr val="tx1"/>
                    </a:solidFill>
                    <a:latin typeface="+mn-lt"/>
                    <a:ea typeface="微软雅黑"/>
                    <a:cs typeface="Times New Roman" panose="02020603050405020304" pitchFamily="18" charset="0"/>
                    <a:sym typeface="+mn-lt"/>
                  </a:rPr>
                  <a:t>1.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/>
                        <a:cs typeface="Times New Roman" panose="02020603050405020304" pitchFamily="18" charset="0"/>
                        <a:sym typeface="+mn-lt"/>
                      </a:rPr>
                      <m:t>𝒇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/>
                        <a:cs typeface="Times New Roman" panose="02020603050405020304" pitchFamily="18" charset="0"/>
                        <a:sym typeface="+mn-lt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/>
                        <a:cs typeface="Times New Roman" panose="02020603050405020304" pitchFamily="18" charset="0"/>
                        <a:sym typeface="+mn-lt"/>
                      </a:rPr>
                      <m:t>𝒌𝑹</m:t>
                    </m:r>
                    <m:r>
                      <a:rPr lang="zh-CN" alt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/>
                        <a:cs typeface="Times New Roman" panose="02020603050405020304" pitchFamily="18" charset="0"/>
                        <a:sym typeface="+mn-lt"/>
                      </a:rPr>
                      <m:t>𝝎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/>
                        <a:cs typeface="Times New Roman" panose="02020603050405020304" pitchFamily="18" charset="0"/>
                        <a:sym typeface="+mn-lt"/>
                      </a:rPr>
                      <m:t>=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/>
                        <a:cs typeface="Times New Roman" panose="02020603050405020304" pitchFamily="18" charset="0"/>
                        <a:sym typeface="+mn-lt"/>
                      </a:rPr>
                      <m:t>𝒌𝑹</m:t>
                    </m:r>
                    <m:acc>
                      <m:accPr>
                        <m:chr m:val="̇"/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微软雅黑"/>
                            <a:cs typeface="Times New Roman" panose="02020603050405020304" pitchFamily="18" charset="0"/>
                            <a:sym typeface="+mn-lt"/>
                          </a:rPr>
                        </m:ctrlPr>
                      </m:accPr>
                      <m:e>
                        <m:r>
                          <a:rPr lang="zh-CN" altLang="en-US" sz="2400" b="1" i="1">
                            <a:latin typeface="Cambria Math" panose="02040503050406030204" pitchFamily="18" charset="0"/>
                            <a:ea typeface="微软雅黑"/>
                            <a:cs typeface="Times New Roman" panose="02020603050405020304" pitchFamily="18" charset="0"/>
                            <a:sym typeface="+mn-lt"/>
                          </a:rPr>
                          <m:t>𝜽</m:t>
                        </m:r>
                      </m:e>
                    </m:acc>
                  </m:oMath>
                </a14:m>
                <a:endParaRPr lang="en-US" altLang="zh-CN" sz="2400" dirty="0">
                  <a:solidFill>
                    <a:schemeClr val="tx1"/>
                  </a:solidFill>
                  <a:latin typeface="+mn-lt"/>
                  <a:ea typeface="微软雅黑"/>
                  <a:cs typeface="Times New Roman" panose="02020603050405020304" pitchFamily="18" charset="0"/>
                  <a:sym typeface="+mn-lt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D3E730F-BF53-5D11-79D0-45A69A08C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20" y="1875690"/>
                <a:ext cx="7632000" cy="504497"/>
              </a:xfrm>
              <a:prstGeom prst="rect">
                <a:avLst/>
              </a:prstGeom>
              <a:blipFill>
                <a:blip r:embed="rId4"/>
                <a:stretch>
                  <a:fillRect l="-2476" b="-37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4B0DC03-BB54-515C-0C33-51BF0D306DC8}"/>
                  </a:ext>
                </a:extLst>
              </p:cNvPr>
              <p:cNvSpPr txBox="1"/>
              <p:nvPr/>
            </p:nvSpPr>
            <p:spPr>
              <a:xfrm>
                <a:off x="1323000" y="2379514"/>
                <a:ext cx="6498000" cy="9909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微软雅黑"/>
                          <a:cs typeface="Times New Roman" panose="02020603050405020304" pitchFamily="18" charset="0"/>
                          <a:sym typeface="+mn-lt"/>
                        </a:rPr>
                        <m:t>𝑰</m:t>
                      </m:r>
                      <m:acc>
                        <m:accPr>
                          <m:chr m:val="̈"/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  <a:ea typeface="微软雅黑"/>
                              <a:cs typeface="Times New Roman" panose="02020603050405020304" pitchFamily="18" charset="0"/>
                              <a:sym typeface="+mn-lt"/>
                            </a:rPr>
                          </m:ctrlPr>
                        </m:accPr>
                        <m:e>
                          <m:r>
                            <a:rPr lang="zh-CN" altLang="en-US" sz="2800" b="1" i="1" smtClean="0">
                              <a:latin typeface="Cambria Math" panose="02040503050406030204" pitchFamily="18" charset="0"/>
                              <a:ea typeface="微软雅黑"/>
                              <a:cs typeface="Times New Roman" panose="02020603050405020304" pitchFamily="18" charset="0"/>
                              <a:sym typeface="+mn-lt"/>
                            </a:rPr>
                            <m:t>𝜽</m:t>
                          </m:r>
                        </m:e>
                      </m:acc>
                      <m:r>
                        <a:rPr lang="en-US" altLang="zh-CN" sz="2800" b="1" i="1">
                          <a:latin typeface="Cambria Math" panose="02040503050406030204" pitchFamily="18" charset="0"/>
                          <a:ea typeface="微软雅黑"/>
                          <a:cs typeface="Times New Roman" panose="02020603050405020304" pitchFamily="18" charset="0"/>
                          <a:sym typeface="+mn-lt"/>
                        </a:rPr>
                        <m:t>=</m:t>
                      </m:r>
                      <m:d>
                        <m:d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  <a:ea typeface="微软雅黑"/>
                              <a:cs typeface="Times New Roman" panose="02020603050405020304" pitchFamily="18" charset="0"/>
                              <a:sym typeface="+mn-lt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  <a:ea typeface="微软雅黑"/>
                              <a:cs typeface="Times New Roman" panose="02020603050405020304" pitchFamily="18" charset="0"/>
                              <a:sym typeface="+mn-lt"/>
                            </a:rPr>
                            <m:t>𝒎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  <a:ea typeface="微软雅黑"/>
                              <a:cs typeface="Times New Roman" panose="02020603050405020304" pitchFamily="18" charset="0"/>
                              <a:sym typeface="+mn-lt"/>
                            </a:rPr>
                            <m:t>−</m:t>
                          </m:r>
                          <m:r>
                            <a:rPr lang="zh-CN" altLang="en-US" sz="2800" b="1" i="1" smtClean="0">
                              <a:latin typeface="Cambria Math" panose="02040503050406030204" pitchFamily="18" charset="0"/>
                              <a:ea typeface="微软雅黑"/>
                              <a:cs typeface="Times New Roman" panose="02020603050405020304" pitchFamily="18" charset="0"/>
                              <a:sym typeface="+mn-lt"/>
                            </a:rPr>
                            <m:t>𝝆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  <a:ea typeface="微软雅黑"/>
                              <a:cs typeface="Times New Roman" panose="02020603050405020304" pitchFamily="18" charset="0"/>
                              <a:sym typeface="+mn-lt"/>
                            </a:rPr>
                            <m:t>𝑽</m:t>
                          </m:r>
                        </m:e>
                      </m:d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微软雅黑"/>
                          <a:cs typeface="Times New Roman" panose="02020603050405020304" pitchFamily="18" charset="0"/>
                          <a:sym typeface="+mn-lt"/>
                        </a:rPr>
                        <m:t>𝒈𝑹</m:t>
                      </m:r>
                      <m:r>
                        <a:rPr lang="zh-CN" altLang="en-US" sz="2800" b="1" i="1" smtClean="0">
                          <a:latin typeface="Cambria Math" panose="02040503050406030204" pitchFamily="18" charset="0"/>
                          <a:ea typeface="微软雅黑"/>
                          <a:cs typeface="Times New Roman" panose="02020603050405020304" pitchFamily="18" charset="0"/>
                          <a:sym typeface="+mn-lt"/>
                        </a:rPr>
                        <m:t>𝜽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微软雅黑"/>
                          <a:cs typeface="Times New Roman" panose="02020603050405020304" pitchFamily="18" charset="0"/>
                          <a:sym typeface="+mn-lt"/>
                        </a:rPr>
                        <m:t>−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微软雅黑"/>
                          <a:cs typeface="Times New Roman" panose="02020603050405020304" pitchFamily="18" charset="0"/>
                          <a:sym typeface="+mn-lt"/>
                        </a:rPr>
                        <m:t>𝒌</m:t>
                      </m:r>
                      <m:sSup>
                        <m:s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  <a:ea typeface="微软雅黑"/>
                              <a:cs typeface="Times New Roman" panose="02020603050405020304" pitchFamily="18" charset="0"/>
                              <a:sym typeface="+mn-lt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  <a:ea typeface="微软雅黑"/>
                              <a:cs typeface="Times New Roman" panose="02020603050405020304" pitchFamily="18" charset="0"/>
                              <a:sym typeface="+mn-lt"/>
                            </a:rPr>
                            <m:t>𝑹</m:t>
                          </m:r>
                        </m:e>
                        <m: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  <a:ea typeface="微软雅黑"/>
                              <a:cs typeface="Times New Roman" panose="02020603050405020304" pitchFamily="18" charset="0"/>
                              <a:sym typeface="+mn-lt"/>
                            </a:rPr>
                            <m:t>𝟐</m:t>
                          </m:r>
                        </m:sup>
                      </m:sSup>
                      <m:acc>
                        <m:accPr>
                          <m:chr m:val="̇"/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  <a:ea typeface="微软雅黑"/>
                              <a:cs typeface="Times New Roman" panose="02020603050405020304" pitchFamily="18" charset="0"/>
                              <a:sym typeface="+mn-lt"/>
                            </a:rPr>
                          </m:ctrlPr>
                        </m:accPr>
                        <m:e>
                          <m:r>
                            <a:rPr lang="zh-CN" altLang="en-US" sz="2800" b="1" i="1" smtClean="0">
                              <a:latin typeface="Cambria Math" panose="02040503050406030204" pitchFamily="18" charset="0"/>
                              <a:ea typeface="微软雅黑"/>
                              <a:cs typeface="Times New Roman" panose="02020603050405020304" pitchFamily="18" charset="0"/>
                              <a:sym typeface="+mn-lt"/>
                            </a:rPr>
                            <m:t>𝜽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4B0DC03-BB54-515C-0C33-51BF0D306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000" y="2379514"/>
                <a:ext cx="6498000" cy="9909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E2DB381A-1859-F298-016C-0E5634940F33}"/>
              </a:ext>
            </a:extLst>
          </p:cNvPr>
          <p:cNvGrpSpPr/>
          <p:nvPr/>
        </p:nvGrpSpPr>
        <p:grpSpPr>
          <a:xfrm>
            <a:off x="7094872" y="2350597"/>
            <a:ext cx="1509128" cy="2813284"/>
            <a:chOff x="7094872" y="2350597"/>
            <a:chExt cx="1509128" cy="281328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48EF95F-72B0-EBA1-28EF-F86D81EE121D}"/>
                </a:ext>
              </a:extLst>
            </p:cNvPr>
            <p:cNvSpPr/>
            <p:nvPr/>
          </p:nvSpPr>
          <p:spPr>
            <a:xfrm>
              <a:off x="7782806" y="2350597"/>
              <a:ext cx="292120" cy="2813284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D914C4C-0CBE-446A-765A-69298DEBEE5A}"/>
                </a:ext>
              </a:extLst>
            </p:cNvPr>
            <p:cNvSpPr/>
            <p:nvPr/>
          </p:nvSpPr>
          <p:spPr>
            <a:xfrm rot="1512617">
              <a:off x="7928401" y="270029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1C14144-9036-5F25-1730-E250ED965C6D}"/>
                </a:ext>
              </a:extLst>
            </p:cNvPr>
            <p:cNvCxnSpPr>
              <a:cxnSpLocks/>
            </p:cNvCxnSpPr>
            <p:nvPr/>
          </p:nvCxnSpPr>
          <p:spPr>
            <a:xfrm rot="1512617">
              <a:off x="7699454" y="3727559"/>
              <a:ext cx="4012" cy="98081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950A603-D986-1902-245E-5DE7A0D03370}"/>
                </a:ext>
              </a:extLst>
            </p:cNvPr>
            <p:cNvCxnSpPr>
              <a:cxnSpLocks/>
            </p:cNvCxnSpPr>
            <p:nvPr/>
          </p:nvCxnSpPr>
          <p:spPr>
            <a:xfrm rot="1512617" flipV="1">
              <a:off x="8092758" y="3063362"/>
              <a:ext cx="0" cy="712434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989BED-BDBF-4719-D90A-47A19A188677}"/>
                </a:ext>
              </a:extLst>
            </p:cNvPr>
            <p:cNvSpPr txBox="1"/>
            <p:nvPr/>
          </p:nvSpPr>
          <p:spPr>
            <a:xfrm rot="21523005">
              <a:off x="8244184" y="2828893"/>
              <a:ext cx="355052" cy="429413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l">
                <a:lnSpc>
                  <a:spcPct val="120000"/>
                </a:lnSpc>
                <a:buClr>
                  <a:srgbClr val="C00000"/>
                </a:buClr>
              </a:pPr>
              <a:r>
                <a:rPr lang="en-US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A6A8961-3DE6-3F47-2C63-B02843FE829F}"/>
                </a:ext>
              </a:extLst>
            </p:cNvPr>
            <p:cNvCxnSpPr>
              <a:cxnSpLocks/>
              <a:stCxn id="9" idx="7"/>
            </p:cNvCxnSpPr>
            <p:nvPr/>
          </p:nvCxnSpPr>
          <p:spPr>
            <a:xfrm flipH="1" flipV="1">
              <a:off x="7403888" y="3752510"/>
              <a:ext cx="544807" cy="358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83E63DF-CB32-4DF0-2B92-2671785F6B6B}"/>
                </a:ext>
              </a:extLst>
            </p:cNvPr>
            <p:cNvSpPr/>
            <p:nvPr/>
          </p:nvSpPr>
          <p:spPr>
            <a:xfrm rot="1512617">
              <a:off x="7904326" y="373774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983F1D3-0F3B-E1A6-A8D5-133E8B52A9D1}"/>
                </a:ext>
              </a:extLst>
            </p:cNvPr>
            <p:cNvSpPr txBox="1"/>
            <p:nvPr/>
          </p:nvSpPr>
          <p:spPr>
            <a:xfrm rot="14401">
              <a:off x="7094873" y="4573491"/>
              <a:ext cx="458281" cy="42774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l">
                <a:lnSpc>
                  <a:spcPct val="120000"/>
                </a:lnSpc>
                <a:buClr>
                  <a:srgbClr val="C00000"/>
                </a:buClr>
              </a:pPr>
              <a:r>
                <a:rPr lang="en-US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0775FBF-3697-3E2A-7F44-0E4228A5291C}"/>
                </a:ext>
              </a:extLst>
            </p:cNvPr>
            <p:cNvSpPr txBox="1"/>
            <p:nvPr/>
          </p:nvSpPr>
          <p:spPr>
            <a:xfrm rot="14401">
              <a:off x="7094872" y="3562419"/>
              <a:ext cx="458281" cy="42774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l">
                <a:lnSpc>
                  <a:spcPct val="120000"/>
                </a:lnSpc>
                <a:buClr>
                  <a:srgbClr val="C00000"/>
                </a:buClr>
              </a:pPr>
              <a:r>
                <a:rPr lang="en-US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A08CF9F-B80C-57A3-BFFA-3F82F8BDE8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36537" y="2754748"/>
              <a:ext cx="5627" cy="94284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CD4E676-C9B4-84E5-604B-BD5E5C3485DE}"/>
                </a:ext>
              </a:extLst>
            </p:cNvPr>
            <p:cNvSpPr txBox="1"/>
            <p:nvPr/>
          </p:nvSpPr>
          <p:spPr>
            <a:xfrm rot="21523005">
              <a:off x="7702380" y="2986012"/>
              <a:ext cx="355052" cy="429413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l">
                <a:lnSpc>
                  <a:spcPct val="120000"/>
                </a:lnSpc>
                <a:buClr>
                  <a:srgbClr val="C00000"/>
                </a:buClr>
              </a:pPr>
              <a:r>
                <a:rPr lang="en-US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75B274D-98BB-D807-A6E3-A2423AA1FD78}"/>
                </a:ext>
              </a:extLst>
            </p:cNvPr>
            <p:cNvCxnSpPr>
              <a:cxnSpLocks/>
              <a:stCxn id="9" idx="0"/>
              <a:endCxn id="7" idx="2"/>
            </p:cNvCxnSpPr>
            <p:nvPr/>
          </p:nvCxnSpPr>
          <p:spPr>
            <a:xfrm flipH="1">
              <a:off x="7928866" y="3739926"/>
              <a:ext cx="8057" cy="1423955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C9055166-BA87-EAB0-57C2-B28E8FA30D07}"/>
                </a:ext>
              </a:extLst>
            </p:cNvPr>
            <p:cNvSpPr/>
            <p:nvPr/>
          </p:nvSpPr>
          <p:spPr>
            <a:xfrm rot="10629851">
              <a:off x="7848361" y="3906193"/>
              <a:ext cx="176351" cy="82042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F122DA3-72C3-3C65-0E4C-4DA84458C495}"/>
                </a:ext>
              </a:extLst>
            </p:cNvPr>
            <p:cNvSpPr txBox="1"/>
            <p:nvPr/>
          </p:nvSpPr>
          <p:spPr>
            <a:xfrm>
              <a:off x="7731984" y="3926105"/>
              <a:ext cx="872016" cy="29360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l">
                <a:lnSpc>
                  <a:spcPct val="120000"/>
                </a:lnSpc>
                <a:buClr>
                  <a:srgbClr val="C00000"/>
                </a:buClr>
              </a:pPr>
              <a:r>
                <a:rPr lang="el-GR" sz="1200" b="1" i="1" dirty="0"/>
                <a:t>θ</a:t>
              </a:r>
              <a:endParaRPr lang="en-US" sz="1200" b="1" i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90EB30F-9A56-F43A-1279-2FEB2B1D804E}"/>
                  </a:ext>
                </a:extLst>
              </p:cNvPr>
              <p:cNvSpPr txBox="1"/>
              <p:nvPr/>
            </p:nvSpPr>
            <p:spPr>
              <a:xfrm>
                <a:off x="2601498" y="3399408"/>
                <a:ext cx="3033651" cy="402418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ct val="120000"/>
                  </a:lnSpc>
                  <a:buClr>
                    <a:srgbClr val="C00000"/>
                  </a:buClr>
                </a:pP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≪5, 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𝑠𝑖𝑛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200" b="1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微软雅黑"/>
                    <a:cs typeface="Times New Roman" panose="02020603050405020304" pitchFamily="18" charset="0"/>
                  </a:rPr>
                  <a:t>[3]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90EB30F-9A56-F43A-1279-2FEB2B1D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498" y="3399408"/>
                <a:ext cx="3033651" cy="402418"/>
              </a:xfrm>
              <a:prstGeom prst="rect">
                <a:avLst/>
              </a:prstGeom>
              <a:blipFill>
                <a:blip r:embed="rId6"/>
                <a:stretch>
                  <a:fillRect l="-6237" t="-15152" r="-2616" b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A1668FA-12C8-B708-414C-8F882F7650E6}"/>
              </a:ext>
            </a:extLst>
          </p:cNvPr>
          <p:cNvCxnSpPr/>
          <p:nvPr/>
        </p:nvCxnSpPr>
        <p:spPr>
          <a:xfrm flipV="1">
            <a:off x="5292000" y="2914119"/>
            <a:ext cx="0" cy="4852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8820C15E-0788-9A97-0F10-8FC20C0E5477}"/>
              </a:ext>
            </a:extLst>
          </p:cNvPr>
          <p:cNvGrpSpPr/>
          <p:nvPr/>
        </p:nvGrpSpPr>
        <p:grpSpPr>
          <a:xfrm>
            <a:off x="567101" y="3947214"/>
            <a:ext cx="7819053" cy="931848"/>
            <a:chOff x="567101" y="3947214"/>
            <a:chExt cx="7819053" cy="931848"/>
          </a:xfrm>
        </p:grpSpPr>
        <p:pic>
          <p:nvPicPr>
            <p:cNvPr id="47" name="Picture 46" descr="A close up of a sign&#10;&#10;Description automatically generated">
              <a:extLst>
                <a:ext uri="{FF2B5EF4-FFF2-40B4-BE49-F238E27FC236}">
                  <a16:creationId xmlns:a16="http://schemas.microsoft.com/office/drawing/2014/main" id="{FC005178-68B9-58B2-C419-F88FCC11D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101" y="3947214"/>
              <a:ext cx="4270843" cy="90301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F352CA3-ECFC-CB2B-9A48-9170F3C96B93}"/>
                </a:ext>
              </a:extLst>
            </p:cNvPr>
            <p:cNvSpPr txBox="1"/>
            <p:nvPr/>
          </p:nvSpPr>
          <p:spPr>
            <a:xfrm>
              <a:off x="2050154" y="4551985"/>
              <a:ext cx="6336000" cy="3270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buClr>
                  <a:srgbClr val="C00000"/>
                </a:buClr>
              </a:pPr>
              <a:r>
                <a:rPr lang="en-US" sz="1400" b="1" dirty="0">
                  <a:solidFill>
                    <a:schemeClr val="bg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Fig 6.</a:t>
              </a:r>
            </a:p>
          </p:txBody>
        </p:sp>
      </p:grpSp>
      <p:sp>
        <p:nvSpPr>
          <p:cNvPr id="10" name="TextBox 28">
            <a:extLst>
              <a:ext uri="{FF2B5EF4-FFF2-40B4-BE49-F238E27FC236}">
                <a16:creationId xmlns:a16="http://schemas.microsoft.com/office/drawing/2014/main" id="{ECC8D520-FBF5-EDF1-09BB-70090E4FA43A}"/>
              </a:ext>
            </a:extLst>
          </p:cNvPr>
          <p:cNvSpPr txBox="1"/>
          <p:nvPr/>
        </p:nvSpPr>
        <p:spPr>
          <a:xfrm>
            <a:off x="684000" y="299957"/>
            <a:ext cx="5040000" cy="469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Times New Roman" panose="02020603050405020304" pitchFamily="18" charset="0"/>
                <a:sym typeface="+mn-lt"/>
              </a:rPr>
              <a:t>ROUGH EXPERI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ea typeface="微软雅黑"/>
                <a:cs typeface="Times New Roman" panose="02020603050405020304" pitchFamily="18" charset="0"/>
                <a:sym typeface="+mn-lt"/>
              </a:rPr>
              <a:t>MENT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8CEF20-A759-9A23-86F1-C45A735E3AAA}"/>
              </a:ext>
            </a:extLst>
          </p:cNvPr>
          <p:cNvSpPr/>
          <p:nvPr/>
        </p:nvSpPr>
        <p:spPr>
          <a:xfrm>
            <a:off x="324000" y="2982090"/>
            <a:ext cx="6224787" cy="24377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44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FEA91-3B68-7B3C-A38C-C2E06FD10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164B3-CDC0-D48B-49D6-7E518311CB24}"/>
              </a:ext>
            </a:extLst>
          </p:cNvPr>
          <p:cNvSpPr txBox="1"/>
          <p:nvPr/>
        </p:nvSpPr>
        <p:spPr>
          <a:xfrm>
            <a:off x="684000" y="5017088"/>
            <a:ext cx="2736000" cy="42774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buClr>
                <a:srgbClr val="C00000"/>
              </a:buClr>
            </a:pPr>
            <a:r>
              <a:rPr lang="en-US" sz="2000" dirty="0"/>
              <a:t>Nov. 19th</a:t>
            </a:r>
          </a:p>
        </p:txBody>
      </p:sp>
      <p:pic>
        <p:nvPicPr>
          <p:cNvPr id="8" name="Picture 7" descr="A glass container with liquid in it&#10;&#10;Description automatically generated">
            <a:extLst>
              <a:ext uri="{FF2B5EF4-FFF2-40B4-BE49-F238E27FC236}">
                <a16:creationId xmlns:a16="http://schemas.microsoft.com/office/drawing/2014/main" id="{50A705C9-D2EB-2DDD-979C-0977A92512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07" b="12285"/>
          <a:stretch/>
        </p:blipFill>
        <p:spPr>
          <a:xfrm>
            <a:off x="540000" y="1203881"/>
            <a:ext cx="2428808" cy="35798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8AFDF1E-33AB-4C16-4EE9-0E462E5DE1CD}"/>
              </a:ext>
            </a:extLst>
          </p:cNvPr>
          <p:cNvSpPr/>
          <p:nvPr/>
        </p:nvSpPr>
        <p:spPr>
          <a:xfrm>
            <a:off x="4981722" y="1451317"/>
            <a:ext cx="52551" cy="647998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72D4A70-9CE3-512B-EFDE-A454ED132E60}"/>
              </a:ext>
            </a:extLst>
          </p:cNvPr>
          <p:cNvGrpSpPr/>
          <p:nvPr/>
        </p:nvGrpSpPr>
        <p:grpSpPr>
          <a:xfrm>
            <a:off x="4339410" y="1975763"/>
            <a:ext cx="1344006" cy="2808000"/>
            <a:chOff x="4572000" y="1973119"/>
            <a:chExt cx="2016000" cy="280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4BCEBF8-7389-A83D-0730-512EF1069C26}"/>
                </a:ext>
              </a:extLst>
            </p:cNvPr>
            <p:cNvSpPr/>
            <p:nvPr/>
          </p:nvSpPr>
          <p:spPr>
            <a:xfrm>
              <a:off x="4572000" y="2889374"/>
              <a:ext cx="2015991" cy="189174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287A674-F73E-0A48-9DEA-541B571E71C4}"/>
                </a:ext>
              </a:extLst>
            </p:cNvPr>
            <p:cNvGrpSpPr/>
            <p:nvPr/>
          </p:nvGrpSpPr>
          <p:grpSpPr>
            <a:xfrm>
              <a:off x="4572000" y="1973119"/>
              <a:ext cx="2016000" cy="2808000"/>
              <a:chOff x="4572000" y="1347881"/>
              <a:chExt cx="2016000" cy="280800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14A59BBB-7E70-C080-C306-A32A34A77B4A}"/>
                  </a:ext>
                </a:extLst>
              </p:cNvPr>
              <p:cNvCxnSpPr/>
              <p:nvPr/>
            </p:nvCxnSpPr>
            <p:spPr>
              <a:xfrm>
                <a:off x="4572000" y="1347881"/>
                <a:ext cx="0" cy="280800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6E9FB49-D1CE-45E9-6190-06CF46284B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8000" y="1347881"/>
                <a:ext cx="0" cy="280800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266EC52-BF00-D2A9-DEE0-AA3BA5C07B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0" y="4155881"/>
                <a:ext cx="201600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163699D-8250-3A2B-C794-6F2AF9AB6467}"/>
                </a:ext>
              </a:extLst>
            </p:cNvPr>
            <p:cNvSpPr/>
            <p:nvPr/>
          </p:nvSpPr>
          <p:spPr>
            <a:xfrm>
              <a:off x="4788000" y="2127316"/>
              <a:ext cx="1584000" cy="647998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solidFill>
                <a:srgbClr val="D77D0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F8BBBE7-E18D-9ADD-BF9E-98A25DB42DEB}"/>
                </a:ext>
              </a:extLst>
            </p:cNvPr>
            <p:cNvCxnSpPr>
              <a:stCxn id="23" idx="2"/>
              <a:endCxn id="24" idx="2"/>
            </p:cNvCxnSpPr>
            <p:nvPr/>
          </p:nvCxnSpPr>
          <p:spPr>
            <a:xfrm>
              <a:off x="4815315" y="3282717"/>
              <a:ext cx="1529360" cy="0"/>
            </a:xfrm>
            <a:prstGeom prst="line">
              <a:avLst/>
            </a:prstGeom>
            <a:ln w="19050">
              <a:solidFill>
                <a:srgbClr val="C46A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0B83209-CA88-DFBE-5E84-2D306C49A9E0}"/>
                </a:ext>
              </a:extLst>
            </p:cNvPr>
            <p:cNvSpPr/>
            <p:nvPr/>
          </p:nvSpPr>
          <p:spPr>
            <a:xfrm>
              <a:off x="5508000" y="2993822"/>
              <a:ext cx="143989" cy="163323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A583885-7B4E-A901-7D97-5C7784465672}"/>
                </a:ext>
              </a:extLst>
            </p:cNvPr>
            <p:cNvSpPr/>
            <p:nvPr/>
          </p:nvSpPr>
          <p:spPr>
            <a:xfrm>
              <a:off x="4792455" y="2787881"/>
              <a:ext cx="45719" cy="49483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AFF1ACD-C805-3436-12AC-3D3A6C3A1F69}"/>
                </a:ext>
              </a:extLst>
            </p:cNvPr>
            <p:cNvSpPr/>
            <p:nvPr/>
          </p:nvSpPr>
          <p:spPr>
            <a:xfrm>
              <a:off x="6321815" y="2787881"/>
              <a:ext cx="45719" cy="49483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F98F3F0-1045-4795-985D-B43334063D41}"/>
              </a:ext>
            </a:extLst>
          </p:cNvPr>
          <p:cNvSpPr/>
          <p:nvPr/>
        </p:nvSpPr>
        <p:spPr>
          <a:xfrm>
            <a:off x="4832544" y="2096302"/>
            <a:ext cx="360000" cy="28800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D38B0A3-4404-EE94-1F7B-5D568CFB30BE}"/>
              </a:ext>
            </a:extLst>
          </p:cNvPr>
          <p:cNvSpPr/>
          <p:nvPr/>
        </p:nvSpPr>
        <p:spPr>
          <a:xfrm rot="16200000">
            <a:off x="6225695" y="261823"/>
            <a:ext cx="45719" cy="3096002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C2942C1-647F-4C74-4D5C-7DDFDB5F0CC6}"/>
              </a:ext>
            </a:extLst>
          </p:cNvPr>
          <p:cNvSpPr/>
          <p:nvPr/>
        </p:nvSpPr>
        <p:spPr>
          <a:xfrm>
            <a:off x="4940547" y="1691138"/>
            <a:ext cx="143989" cy="28800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Top Corners One Rounded and One Snipped 31">
            <a:extLst>
              <a:ext uri="{FF2B5EF4-FFF2-40B4-BE49-F238E27FC236}">
                <a16:creationId xmlns:a16="http://schemas.microsoft.com/office/drawing/2014/main" id="{B04BB9A6-4362-FFB0-6947-4DF6311B7492}"/>
              </a:ext>
            </a:extLst>
          </p:cNvPr>
          <p:cNvSpPr/>
          <p:nvPr/>
        </p:nvSpPr>
        <p:spPr>
          <a:xfrm rot="10800000">
            <a:off x="7796555" y="1603733"/>
            <a:ext cx="98270" cy="985965"/>
          </a:xfrm>
          <a:prstGeom prst="snipRoundRect">
            <a:avLst>
              <a:gd name="adj1" fmla="val 0"/>
              <a:gd name="adj2" fmla="val 50000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113B3F8-B0DC-F331-E743-3689D7CDE42C}"/>
              </a:ext>
            </a:extLst>
          </p:cNvPr>
          <p:cNvSpPr txBox="1"/>
          <p:nvPr/>
        </p:nvSpPr>
        <p:spPr>
          <a:xfrm>
            <a:off x="4366113" y="4783759"/>
            <a:ext cx="1244882" cy="36061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buClr>
                <a:srgbClr val="C00000"/>
              </a:buClr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tank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C7FD6E-41CD-BCC7-C7D7-139CBCE73362}"/>
              </a:ext>
            </a:extLst>
          </p:cNvPr>
          <p:cNvSpPr txBox="1"/>
          <p:nvPr/>
        </p:nvSpPr>
        <p:spPr>
          <a:xfrm>
            <a:off x="6469004" y="1414704"/>
            <a:ext cx="1871999" cy="36061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buClr>
                <a:srgbClr val="C00000"/>
              </a:buClr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Iron support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BBFDEEF-B16F-3703-1D5F-4C6D62A4BB95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5179404" y="3813083"/>
            <a:ext cx="110440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FADC9BB-206E-C6C0-3786-634631CF0D52}"/>
              </a:ext>
            </a:extLst>
          </p:cNvPr>
          <p:cNvSpPr txBox="1"/>
          <p:nvPr/>
        </p:nvSpPr>
        <p:spPr>
          <a:xfrm>
            <a:off x="6283812" y="3485044"/>
            <a:ext cx="2735997" cy="6560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buClr>
                <a:srgbClr val="C00000"/>
              </a:buClr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Compound Pendulum</a:t>
            </a:r>
          </a:p>
          <a:p>
            <a:pPr algn="l">
              <a:lnSpc>
                <a:spcPct val="120000"/>
              </a:lnSpc>
              <a:buClr>
                <a:srgbClr val="C00000"/>
              </a:buClr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(long screw)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C345BC7-E42F-B854-0796-1152BFD148A2}"/>
              </a:ext>
            </a:extLst>
          </p:cNvPr>
          <p:cNvCxnSpPr>
            <a:cxnSpLocks/>
          </p:cNvCxnSpPr>
          <p:nvPr/>
        </p:nvCxnSpPr>
        <p:spPr>
          <a:xfrm>
            <a:off x="5599994" y="3285361"/>
            <a:ext cx="12480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F05A6D2-2428-CF25-04E3-CF9A404D3CE2}"/>
              </a:ext>
            </a:extLst>
          </p:cNvPr>
          <p:cNvSpPr txBox="1"/>
          <p:nvPr/>
        </p:nvSpPr>
        <p:spPr>
          <a:xfrm>
            <a:off x="6876003" y="3037943"/>
            <a:ext cx="2735997" cy="36202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buClr>
                <a:srgbClr val="C00000"/>
              </a:buClr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Axes (copper wire)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76332F-D14E-E348-DE15-0C5C24A908ED}"/>
              </a:ext>
            </a:extLst>
          </p:cNvPr>
          <p:cNvSpPr txBox="1"/>
          <p:nvPr/>
        </p:nvSpPr>
        <p:spPr>
          <a:xfrm>
            <a:off x="-396000" y="4798000"/>
            <a:ext cx="6336000" cy="3270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buClr>
                <a:srgbClr val="C00000"/>
              </a:buClr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 7.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633A1E-138F-4325-28A3-9C72C6B167BE}"/>
              </a:ext>
            </a:extLst>
          </p:cNvPr>
          <p:cNvSpPr txBox="1"/>
          <p:nvPr/>
        </p:nvSpPr>
        <p:spPr>
          <a:xfrm>
            <a:off x="3301004" y="4786283"/>
            <a:ext cx="6336000" cy="3270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buClr>
                <a:srgbClr val="C00000"/>
              </a:buClr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 8.</a:t>
            </a:r>
          </a:p>
        </p:txBody>
      </p:sp>
      <p:sp>
        <p:nvSpPr>
          <p:cNvPr id="9" name="TextBox 28">
            <a:extLst>
              <a:ext uri="{FF2B5EF4-FFF2-40B4-BE49-F238E27FC236}">
                <a16:creationId xmlns:a16="http://schemas.microsoft.com/office/drawing/2014/main" id="{B7EAB0D6-2A63-F5C2-5D57-104E50F8F99A}"/>
              </a:ext>
            </a:extLst>
          </p:cNvPr>
          <p:cNvSpPr txBox="1"/>
          <p:nvPr/>
        </p:nvSpPr>
        <p:spPr>
          <a:xfrm>
            <a:off x="684000" y="299957"/>
            <a:ext cx="5040000" cy="469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Times New Roman" panose="02020603050405020304" pitchFamily="18" charset="0"/>
                <a:sym typeface="+mn-lt"/>
              </a:rPr>
              <a:t>ROUGH EXPERI</a:t>
            </a:r>
            <a:r>
              <a:rPr lang="en-US" altLang="zh-CN" sz="2800" b="1" dirty="0">
                <a:solidFill>
                  <a:srgbClr val="000000"/>
                </a:solidFill>
                <a:latin typeface="Arial"/>
                <a:ea typeface="微软雅黑"/>
                <a:cs typeface="Times New Roman" panose="02020603050405020304" pitchFamily="18" charset="0"/>
                <a:sym typeface="+mn-lt"/>
              </a:rPr>
              <a:t>MENT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47038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86B5F-C456-835A-3516-A6AA53425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21D36122-D8C9-7688-AA56-2A3C53654E10}"/>
              </a:ext>
            </a:extLst>
          </p:cNvPr>
          <p:cNvCxnSpPr/>
          <p:nvPr/>
        </p:nvCxnSpPr>
        <p:spPr>
          <a:xfrm>
            <a:off x="180000" y="3250009"/>
            <a:ext cx="8784000" cy="0"/>
          </a:xfrm>
          <a:prstGeom prst="straightConnector1">
            <a:avLst/>
          </a:prstGeom>
          <a:ln w="57150">
            <a:solidFill>
              <a:srgbClr val="A0222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标注: 上箭头 5">
            <a:extLst>
              <a:ext uri="{FF2B5EF4-FFF2-40B4-BE49-F238E27FC236}">
                <a16:creationId xmlns:a16="http://schemas.microsoft.com/office/drawing/2014/main" id="{D9855947-D01D-D107-D802-0D7A8CB24CE5}"/>
              </a:ext>
            </a:extLst>
          </p:cNvPr>
          <p:cNvSpPr/>
          <p:nvPr/>
        </p:nvSpPr>
        <p:spPr>
          <a:xfrm>
            <a:off x="220128" y="3261487"/>
            <a:ext cx="2520000" cy="2271923"/>
          </a:xfrm>
          <a:prstGeom prst="upArrowCallout">
            <a:avLst>
              <a:gd name="adj1" fmla="val 9163"/>
              <a:gd name="adj2" fmla="val 10707"/>
              <a:gd name="adj3" fmla="val 14840"/>
              <a:gd name="adj4" fmla="val 79294"/>
            </a:avLst>
          </a:prstGeom>
          <a:solidFill>
            <a:srgbClr val="A02225"/>
          </a:solidFill>
          <a:ln>
            <a:solidFill>
              <a:srgbClr val="AE0D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</a:rPr>
              <a:t>2023.07-08: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</a:rPr>
              <a:t>Determine research topic, make the first step to the question,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</a:rPr>
              <a:t>have a basic understanding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7" name="标注: 下箭头 6">
            <a:extLst>
              <a:ext uri="{FF2B5EF4-FFF2-40B4-BE49-F238E27FC236}">
                <a16:creationId xmlns:a16="http://schemas.microsoft.com/office/drawing/2014/main" id="{7F4A628A-CE2C-E288-D575-5C01DB4ADCA0}"/>
              </a:ext>
            </a:extLst>
          </p:cNvPr>
          <p:cNvSpPr/>
          <p:nvPr/>
        </p:nvSpPr>
        <p:spPr>
          <a:xfrm>
            <a:off x="753166" y="1048408"/>
            <a:ext cx="2508864" cy="2190124"/>
          </a:xfrm>
          <a:prstGeom prst="downArrowCallout">
            <a:avLst>
              <a:gd name="adj1" fmla="val 7963"/>
              <a:gd name="adj2" fmla="val 10625"/>
              <a:gd name="adj3" fmla="val 14988"/>
              <a:gd name="adj4" fmla="val 79088"/>
            </a:avLst>
          </a:prstGeom>
          <a:solidFill>
            <a:srgbClr val="A02225"/>
          </a:solidFill>
          <a:ln>
            <a:solidFill>
              <a:srgbClr val="AE0D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</a:rPr>
              <a:t>2023.09-10: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</a:rPr>
              <a:t>Collect references, work out the first version of formula about the pendulum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8" name="标注: 上箭头 7">
            <a:extLst>
              <a:ext uri="{FF2B5EF4-FFF2-40B4-BE49-F238E27FC236}">
                <a16:creationId xmlns:a16="http://schemas.microsoft.com/office/drawing/2014/main" id="{C38154CC-913E-BEF5-05BC-B0685F4D1776}"/>
              </a:ext>
            </a:extLst>
          </p:cNvPr>
          <p:cNvSpPr/>
          <p:nvPr/>
        </p:nvSpPr>
        <p:spPr>
          <a:xfrm>
            <a:off x="2812128" y="3261487"/>
            <a:ext cx="3096000" cy="2271923"/>
          </a:xfrm>
          <a:prstGeom prst="upArrowCallout">
            <a:avLst>
              <a:gd name="adj1" fmla="val 9163"/>
              <a:gd name="adj2" fmla="val 10707"/>
              <a:gd name="adj3" fmla="val 14840"/>
              <a:gd name="adj4" fmla="val 79294"/>
            </a:avLst>
          </a:prstGeom>
          <a:solidFill>
            <a:srgbClr val="A02225"/>
          </a:solidFill>
          <a:ln>
            <a:solidFill>
              <a:srgbClr val="AE0D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</a:rPr>
              <a:t>2023.11-12: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</a:rPr>
              <a:t>Study how to plot graph and how to meet the needs of experiments(e.g. python+3d design)</a:t>
            </a:r>
            <a:endParaRPr kumimoji="0" lang="zh-CN" altLang="en-US" sz="2000" b="0" i="0" u="none" strike="noStrike" kern="1200" cap="none" spc="0" normalizeH="0" baseline="0" noProof="0" dirty="0"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9" name="标注: 下箭头 8">
            <a:extLst>
              <a:ext uri="{FF2B5EF4-FFF2-40B4-BE49-F238E27FC236}">
                <a16:creationId xmlns:a16="http://schemas.microsoft.com/office/drawing/2014/main" id="{DE85CEBD-7F86-1BC1-C639-1CEC718BA927}"/>
              </a:ext>
            </a:extLst>
          </p:cNvPr>
          <p:cNvSpPr/>
          <p:nvPr/>
        </p:nvSpPr>
        <p:spPr>
          <a:xfrm>
            <a:off x="3365230" y="1048408"/>
            <a:ext cx="2758944" cy="2190124"/>
          </a:xfrm>
          <a:prstGeom prst="downArrowCallout">
            <a:avLst>
              <a:gd name="adj1" fmla="val 7963"/>
              <a:gd name="adj2" fmla="val 10625"/>
              <a:gd name="adj3" fmla="val 14988"/>
              <a:gd name="adj4" fmla="val 79088"/>
            </a:avLst>
          </a:prstGeom>
          <a:noFill/>
          <a:ln>
            <a:solidFill>
              <a:srgbClr val="AE0D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微软雅黑"/>
              </a:rPr>
              <a:t>2023.12-24.01: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微软雅黑"/>
              </a:rPr>
              <a:t>Design experiment, make theorical expectations, calculate various answers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11" name="标注: 上箭头 10">
            <a:extLst>
              <a:ext uri="{FF2B5EF4-FFF2-40B4-BE49-F238E27FC236}">
                <a16:creationId xmlns:a16="http://schemas.microsoft.com/office/drawing/2014/main" id="{4B3EA7AE-B8D3-4E70-D001-22AF8139426A}"/>
              </a:ext>
            </a:extLst>
          </p:cNvPr>
          <p:cNvSpPr/>
          <p:nvPr/>
        </p:nvSpPr>
        <p:spPr>
          <a:xfrm>
            <a:off x="5980128" y="3261487"/>
            <a:ext cx="2695872" cy="2271923"/>
          </a:xfrm>
          <a:prstGeom prst="upArrowCallout">
            <a:avLst>
              <a:gd name="adj1" fmla="val 9163"/>
              <a:gd name="adj2" fmla="val 10707"/>
              <a:gd name="adj3" fmla="val 14840"/>
              <a:gd name="adj4" fmla="val 79294"/>
            </a:avLst>
          </a:prstGeom>
          <a:noFill/>
          <a:ln>
            <a:solidFill>
              <a:srgbClr val="AE0D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微软雅黑"/>
              </a:rPr>
              <a:t>2024.01-02: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微软雅黑"/>
              </a:rPr>
              <a:t>Complete experiment, check if any mistakes,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微软雅黑"/>
              </a:rPr>
              <a:t>Draw graphs and compare the expectations with reality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12" name="标注: 下箭头 11">
            <a:extLst>
              <a:ext uri="{FF2B5EF4-FFF2-40B4-BE49-F238E27FC236}">
                <a16:creationId xmlns:a16="http://schemas.microsoft.com/office/drawing/2014/main" id="{1CF48527-77BA-1FFA-81E6-EAA55D0CCFE6}"/>
              </a:ext>
            </a:extLst>
          </p:cNvPr>
          <p:cNvSpPr/>
          <p:nvPr/>
        </p:nvSpPr>
        <p:spPr>
          <a:xfrm>
            <a:off x="6277056" y="1066124"/>
            <a:ext cx="2758944" cy="2190124"/>
          </a:xfrm>
          <a:prstGeom prst="downArrowCallout">
            <a:avLst>
              <a:gd name="adj1" fmla="val 7963"/>
              <a:gd name="adj2" fmla="val 10625"/>
              <a:gd name="adj3" fmla="val 14988"/>
              <a:gd name="adj4" fmla="val 79088"/>
            </a:avLst>
          </a:prstGeom>
          <a:solidFill>
            <a:schemeClr val="bg1"/>
          </a:solidFill>
          <a:ln>
            <a:solidFill>
              <a:srgbClr val="AE0D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</a:rPr>
              <a:t>2024.03-04: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</a:rPr>
              <a:t>Analyze data, finish the essay, submit to tutor for final revision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F37A1E1E-1969-12BE-9021-863A620A2A88}"/>
              </a:ext>
            </a:extLst>
          </p:cNvPr>
          <p:cNvSpPr txBox="1"/>
          <p:nvPr/>
        </p:nvSpPr>
        <p:spPr>
          <a:xfrm>
            <a:off x="684000" y="299957"/>
            <a:ext cx="5040000" cy="469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srgbClr val="000000"/>
                </a:solidFill>
                <a:latin typeface="Arial"/>
                <a:ea typeface="微软雅黑"/>
                <a:cs typeface="Times New Roman" panose="02020603050405020304" pitchFamily="18" charset="0"/>
                <a:sym typeface="+mn-lt"/>
              </a:rPr>
              <a:t>THEORY DERIVATION 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0740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8C104-AE75-7766-4F89-60BBD3CDC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8">
            <a:extLst>
              <a:ext uri="{FF2B5EF4-FFF2-40B4-BE49-F238E27FC236}">
                <a16:creationId xmlns:a16="http://schemas.microsoft.com/office/drawing/2014/main" id="{B050A39E-1EAA-9BD7-0D8B-493C06A6B56F}"/>
              </a:ext>
            </a:extLst>
          </p:cNvPr>
          <p:cNvSpPr txBox="1"/>
          <p:nvPr/>
        </p:nvSpPr>
        <p:spPr>
          <a:xfrm>
            <a:off x="684000" y="299957"/>
            <a:ext cx="5040000" cy="469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srgbClr val="000000"/>
                </a:solidFill>
                <a:latin typeface="Arial"/>
                <a:ea typeface="微软雅黑"/>
                <a:cs typeface="Times New Roman" panose="02020603050405020304" pitchFamily="18" charset="0"/>
                <a:sym typeface="+mn-lt"/>
              </a:rPr>
              <a:t>ROUGH EXPERIMENT DATA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Times New Roman" panose="02020603050405020304" pitchFamily="18" charset="0"/>
              <a:sym typeface="+mn-lt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AD9FE60-8597-3ED4-AFE8-ECF9A315F1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756452"/>
              </p:ext>
            </p:extLst>
          </p:nvPr>
        </p:nvGraphicFramePr>
        <p:xfrm>
          <a:off x="468000" y="1419881"/>
          <a:ext cx="3384000" cy="1872001"/>
        </p:xfrm>
        <a:graphic>
          <a:graphicData uri="http://schemas.openxmlformats.org/drawingml/2006/table">
            <a:tbl>
              <a:tblPr firstRow="1" bandRow="1"/>
              <a:tblGrid>
                <a:gridCol w="576000">
                  <a:extLst>
                    <a:ext uri="{9D8B030D-6E8A-4147-A177-3AD203B41FA5}">
                      <a16:colId xmlns:a16="http://schemas.microsoft.com/office/drawing/2014/main" val="3119446093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1825031622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1989481823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101808947"/>
                    </a:ext>
                  </a:extLst>
                </a:gridCol>
              </a:tblGrid>
              <a:tr h="37395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2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SimSun" panose="02010600030101010101" pitchFamily="2" charset="-122"/>
                        </a:rPr>
                        <a:t>No.</a:t>
                      </a:r>
                      <a:endParaRPr lang="en-US" sz="2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2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SimSun" panose="02010600030101010101" pitchFamily="2" charset="-122"/>
                        </a:rPr>
                        <a:t>Frame/f</a:t>
                      </a:r>
                      <a:endParaRPr lang="en-US" sz="2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2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SimSun" panose="02010600030101010101" pitchFamily="2" charset="-122"/>
                        </a:rPr>
                        <a:t>10T/s</a:t>
                      </a:r>
                      <a:endParaRPr lang="en-US" sz="2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2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SimSun" panose="02010600030101010101" pitchFamily="2" charset="-122"/>
                        </a:rPr>
                        <a:t>T/s</a:t>
                      </a:r>
                      <a:endParaRPr lang="en-US" sz="2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528418"/>
                  </a:ext>
                </a:extLst>
              </a:tr>
              <a:tr h="3795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SimSun" panose="02010600030101010101" pitchFamily="2" charset="-122"/>
                        </a:rPr>
                        <a:t>1</a:t>
                      </a:r>
                      <a:endParaRPr lang="en-US" sz="2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SimSun" panose="02010600030101010101" pitchFamily="2" charset="-122"/>
                        </a:rPr>
                        <a:t>740</a:t>
                      </a:r>
                      <a:endParaRPr lang="en-US" sz="2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SimSun" panose="02010600030101010101" pitchFamily="2" charset="-122"/>
                        </a:rPr>
                        <a:t>6.167</a:t>
                      </a:r>
                      <a:endParaRPr lang="en-US" sz="2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SimSun" panose="02010600030101010101" pitchFamily="2" charset="-122"/>
                        </a:rPr>
                        <a:t>0.614</a:t>
                      </a:r>
                      <a:endParaRPr lang="en-US" sz="2800" kern="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716725"/>
                  </a:ext>
                </a:extLst>
              </a:tr>
              <a:tr h="3717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SimSun" panose="02010600030101010101" pitchFamily="2" charset="-122"/>
                        </a:rPr>
                        <a:t>2</a:t>
                      </a:r>
                      <a:endParaRPr lang="en-US" sz="2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SimSun" panose="02010600030101010101" pitchFamily="2" charset="-122"/>
                        </a:rPr>
                        <a:t>736</a:t>
                      </a:r>
                      <a:endParaRPr lang="en-US" sz="2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SimSun" panose="02010600030101010101" pitchFamily="2" charset="-122"/>
                        </a:rPr>
                        <a:t>6.133</a:t>
                      </a:r>
                      <a:endParaRPr lang="en-US" sz="2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158684"/>
                  </a:ext>
                </a:extLst>
              </a:tr>
              <a:tr h="36393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SimSun" panose="02010600030101010101" pitchFamily="2" charset="-122"/>
                        </a:rPr>
                        <a:t>3</a:t>
                      </a:r>
                      <a:endParaRPr lang="en-US" sz="2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SimSun" panose="02010600030101010101" pitchFamily="2" charset="-122"/>
                        </a:rPr>
                        <a:t>732</a:t>
                      </a:r>
                      <a:endParaRPr lang="en-US" sz="2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SimSun" panose="02010600030101010101" pitchFamily="2" charset="-122"/>
                        </a:rPr>
                        <a:t>6.100</a:t>
                      </a:r>
                      <a:endParaRPr lang="en-US" sz="2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246982"/>
                  </a:ext>
                </a:extLst>
              </a:tr>
              <a:tr h="3828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SimSun" panose="02010600030101010101" pitchFamily="2" charset="-122"/>
                        </a:rPr>
                        <a:t> 4</a:t>
                      </a:r>
                      <a:endParaRPr lang="en-US" sz="2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SimSun" panose="02010600030101010101" pitchFamily="2" charset="-122"/>
                        </a:rPr>
                        <a:t>738.5</a:t>
                      </a:r>
                      <a:endParaRPr lang="en-US" sz="2800" kern="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SimSun" panose="02010600030101010101" pitchFamily="2" charset="-122"/>
                        </a:rPr>
                        <a:t>6.154</a:t>
                      </a:r>
                      <a:endParaRPr lang="en-US" sz="2800" kern="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4496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327085DB-CFF9-2B03-802F-6D1602925D8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4387520"/>
                  </p:ext>
                </p:extLst>
              </p:nvPr>
            </p:nvGraphicFramePr>
            <p:xfrm>
              <a:off x="4356000" y="1419881"/>
              <a:ext cx="4176001" cy="2496773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084609">
                      <a:extLst>
                        <a:ext uri="{9D8B030D-6E8A-4147-A177-3AD203B41FA5}">
                          <a16:colId xmlns:a16="http://schemas.microsoft.com/office/drawing/2014/main" val="1812011248"/>
                        </a:ext>
                      </a:extLst>
                    </a:gridCol>
                    <a:gridCol w="1817488">
                      <a:extLst>
                        <a:ext uri="{9D8B030D-6E8A-4147-A177-3AD203B41FA5}">
                          <a16:colId xmlns:a16="http://schemas.microsoft.com/office/drawing/2014/main" val="1957920218"/>
                        </a:ext>
                      </a:extLst>
                    </a:gridCol>
                    <a:gridCol w="1273904">
                      <a:extLst>
                        <a:ext uri="{9D8B030D-6E8A-4147-A177-3AD203B41FA5}">
                          <a16:colId xmlns:a16="http://schemas.microsoft.com/office/drawing/2014/main" val="2092466253"/>
                        </a:ext>
                      </a:extLst>
                    </a:gridCol>
                  </a:tblGrid>
                  <a:tr h="31024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 b="1" kern="100">
                              <a:solidFill>
                                <a:srgbClr val="FFFFFF"/>
                              </a:solidFill>
                              <a:effectLst/>
                              <a:latin typeface="Calibri" panose="020F0502020204030204" pitchFamily="34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a:t>Variable</a:t>
                          </a:r>
                          <a:endParaRPr lang="en-US" sz="3200" kern="100"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5B9B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5B9B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5B9B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 b="1" kern="100" dirty="0">
                              <a:solidFill>
                                <a:srgbClr val="FFFFFF"/>
                              </a:solidFill>
                              <a:effectLst/>
                              <a:latin typeface="Calibri" panose="020F0502020204030204" pitchFamily="34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a:t>Value</a:t>
                          </a:r>
                          <a:endParaRPr lang="en-US" sz="3200" kern="100" dirty="0"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5B9B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5B9B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 b="1" kern="100" dirty="0">
                              <a:solidFill>
                                <a:srgbClr val="FFFFFF"/>
                              </a:solidFill>
                              <a:effectLst/>
                              <a:latin typeface="Calibri" panose="020F0502020204030204" pitchFamily="34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a:t>Unit</a:t>
                          </a:r>
                          <a:endParaRPr lang="en-US" sz="3200" kern="100" dirty="0"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5B9B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5B9B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5B9B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2670728"/>
                      </a:ext>
                    </a:extLst>
                  </a:tr>
                  <a:tr h="43702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 b="1" kern="1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a:t>k</a:t>
                          </a:r>
                          <a:endParaRPr lang="en-US" sz="3200" kern="100"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5B9B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EEAF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 kern="1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a:t>0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.84±0.02</m:t>
                              </m:r>
                            </m:oMath>
                          </a14:m>
                          <a:endParaRPr lang="en-US" sz="3200" kern="100"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5B9B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EEAF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𝑘𝑔</m:t>
                                </m:r>
                                <m:r>
                                  <a:rPr lang="en-US" sz="2000" i="1" kern="1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000" i="1" kern="1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20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3200" kern="100"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5B9B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EEAF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3376510"/>
                      </a:ext>
                    </a:extLst>
                  </a:tr>
                  <a:tr h="43702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Calibri" panose="020F0502020204030204" pitchFamily="34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a:t>I</a:t>
                          </a:r>
                          <a:endParaRPr lang="en-US" sz="3200" kern="100"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0.60±0.003</m:t>
                                </m:r>
                              </m:oMath>
                            </m:oMathPara>
                          </a14:m>
                          <a:endParaRPr lang="en-US" sz="3200" kern="100"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𝑔</m:t>
                                </m:r>
                                <m:r>
                                  <a:rPr lang="en-US" sz="2000" i="1" kern="1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000" i="1" kern="1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 kern="1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sz="2000" i="1" kern="1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3200" kern="100"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03601949"/>
                      </a:ext>
                    </a:extLst>
                  </a:tr>
                  <a:tr h="43702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 b="1" kern="1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a:t>m</a:t>
                          </a:r>
                          <a:endParaRPr lang="en-US" sz="3200" kern="100"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EEAF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36.0±0.5</m:t>
                                </m:r>
                              </m:oMath>
                            </m:oMathPara>
                          </a14:m>
                          <a:endParaRPr lang="en-US" sz="3200" kern="100"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EEAF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en-US" sz="3200" kern="100"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EEAF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6623112"/>
                      </a:ext>
                    </a:extLst>
                  </a:tr>
                  <a:tr h="43702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Calibri" panose="020F0502020204030204" pitchFamily="34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a:t>V</a:t>
                          </a:r>
                          <a:endParaRPr lang="en-US" sz="3200" kern="100"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5.00±0.05</m:t>
                                </m:r>
                              </m:oMath>
                            </m:oMathPara>
                          </a14:m>
                          <a:endParaRPr lang="en-US" sz="3200" kern="100"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𝑚𝑙</m:t>
                                </m:r>
                              </m:oMath>
                            </m:oMathPara>
                          </a14:m>
                          <a:endParaRPr lang="en-US" sz="3200" kern="100"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62131088"/>
                      </a:ext>
                    </a:extLst>
                  </a:tr>
                  <a:tr h="43702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 b="1" kern="1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a:t>R</a:t>
                          </a:r>
                          <a:endParaRPr lang="en-US" sz="3200" kern="100" dirty="0"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EEAF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25.7±0.1</m:t>
                                </m:r>
                              </m:oMath>
                            </m:oMathPara>
                          </a14:m>
                          <a:endParaRPr lang="en-US" sz="3200" kern="100" dirty="0"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EEAF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𝑚𝑚</m:t>
                                </m:r>
                              </m:oMath>
                            </m:oMathPara>
                          </a14:m>
                          <a:endParaRPr lang="en-US" sz="3200" kern="100" dirty="0"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EEAF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51158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327085DB-CFF9-2B03-802F-6D1602925D8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4387520"/>
                  </p:ext>
                </p:extLst>
              </p:nvPr>
            </p:nvGraphicFramePr>
            <p:xfrm>
              <a:off x="4356000" y="1419881"/>
              <a:ext cx="4176001" cy="2496773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084609">
                      <a:extLst>
                        <a:ext uri="{9D8B030D-6E8A-4147-A177-3AD203B41FA5}">
                          <a16:colId xmlns:a16="http://schemas.microsoft.com/office/drawing/2014/main" val="1812011248"/>
                        </a:ext>
                      </a:extLst>
                    </a:gridCol>
                    <a:gridCol w="1817488">
                      <a:extLst>
                        <a:ext uri="{9D8B030D-6E8A-4147-A177-3AD203B41FA5}">
                          <a16:colId xmlns:a16="http://schemas.microsoft.com/office/drawing/2014/main" val="1957920218"/>
                        </a:ext>
                      </a:extLst>
                    </a:gridCol>
                    <a:gridCol w="1273904">
                      <a:extLst>
                        <a:ext uri="{9D8B030D-6E8A-4147-A177-3AD203B41FA5}">
                          <a16:colId xmlns:a16="http://schemas.microsoft.com/office/drawing/2014/main" val="2092466253"/>
                        </a:ext>
                      </a:extLst>
                    </a:gridCol>
                  </a:tblGrid>
                  <a:tr h="31165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 b="1" kern="100">
                              <a:solidFill>
                                <a:srgbClr val="FFFFFF"/>
                              </a:solidFill>
                              <a:effectLst/>
                              <a:latin typeface="Calibri" panose="020F0502020204030204" pitchFamily="34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a:t>Variable</a:t>
                          </a:r>
                          <a:endParaRPr lang="en-US" sz="3200" kern="100"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5B9B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5B9B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5B9B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 b="1" kern="100" dirty="0">
                              <a:solidFill>
                                <a:srgbClr val="FFFFFF"/>
                              </a:solidFill>
                              <a:effectLst/>
                              <a:latin typeface="Calibri" panose="020F0502020204030204" pitchFamily="34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a:t>Value</a:t>
                          </a:r>
                          <a:endParaRPr lang="en-US" sz="3200" kern="100" dirty="0"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5B9B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5B9B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 b="1" kern="100" dirty="0">
                              <a:solidFill>
                                <a:srgbClr val="FFFFFF"/>
                              </a:solidFill>
                              <a:effectLst/>
                              <a:latin typeface="Calibri" panose="020F0502020204030204" pitchFamily="34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a:t>Unit</a:t>
                          </a:r>
                          <a:endParaRPr lang="en-US" sz="3200" kern="100" dirty="0"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5B9B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5B9B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5B9B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2670728"/>
                      </a:ext>
                    </a:extLst>
                  </a:tr>
                  <a:tr h="43702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 b="1" kern="1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a:t>k</a:t>
                          </a:r>
                          <a:endParaRPr lang="en-US" sz="3200" kern="100"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5B9B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EEAF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5B9B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9866" t="-86111" r="-70569" b="-420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5B9BD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28708" t="-86111" r="-957" b="-4208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3376510"/>
                      </a:ext>
                    </a:extLst>
                  </a:tr>
                  <a:tr h="43702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Calibri" panose="020F0502020204030204" pitchFamily="34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a:t>I</a:t>
                          </a:r>
                          <a:endParaRPr lang="en-US" sz="3200" kern="100"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9866" t="-186111" r="-70569" b="-320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28708" t="-186111" r="-957" b="-3208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3601949"/>
                      </a:ext>
                    </a:extLst>
                  </a:tr>
                  <a:tr h="43702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 b="1" kern="1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a:t>m</a:t>
                          </a:r>
                          <a:endParaRPr lang="en-US" sz="3200" kern="100"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EEAF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9866" t="-286111" r="-70569" b="-220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28708" t="-286111" r="-957" b="-2208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6623112"/>
                      </a:ext>
                    </a:extLst>
                  </a:tr>
                  <a:tr h="43702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 b="1" kern="100">
                              <a:effectLst/>
                              <a:latin typeface="Calibri" panose="020F0502020204030204" pitchFamily="34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a:t>V</a:t>
                          </a:r>
                          <a:endParaRPr lang="en-US" sz="3200" kern="100"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9866" t="-386111" r="-70569" b="-120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28708" t="-386111" r="-957" b="-1208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2131088"/>
                      </a:ext>
                    </a:extLst>
                  </a:tr>
                  <a:tr h="43702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 b="1" kern="1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a:t>R</a:t>
                          </a:r>
                          <a:endParaRPr lang="en-US" sz="3200" kern="100" dirty="0">
                            <a:effectLst/>
                            <a:latin typeface="Calibri" panose="020F0502020204030204" pitchFamily="34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EEAF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9866" t="-486111" r="-70569" b="-20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9CC2E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28708" t="-486111" r="-957" b="-208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51158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82FA976-3825-9280-CE5E-443C71BFE931}"/>
                  </a:ext>
                </a:extLst>
              </p:cNvPr>
              <p:cNvSpPr txBox="1"/>
              <p:nvPr/>
            </p:nvSpPr>
            <p:spPr>
              <a:xfrm>
                <a:off x="-126000" y="3436453"/>
                <a:ext cx="4572000" cy="478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82FA976-3825-9280-CE5E-443C71BFE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6000" y="3436453"/>
                <a:ext cx="4572000" cy="478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522C53-88D4-7038-A9E4-BC504049FDFB}"/>
                  </a:ext>
                </a:extLst>
              </p:cNvPr>
              <p:cNvSpPr txBox="1"/>
              <p:nvPr/>
            </p:nvSpPr>
            <p:spPr>
              <a:xfrm>
                <a:off x="918000" y="3942254"/>
                <a:ext cx="7308000" cy="18007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00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2000" dirty="0"/>
                  <a:t> 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𝑚</m:t>
                    </m:r>
                    <m:acc>
                      <m:accPr>
                        <m:chr m:val="̈"/>
                        <m:ctrlPr>
                          <a:rPr 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acc>
                      <m:accPr>
                        <m:chr m:val="̇"/>
                        <m:ctrlPr>
                          <a:rPr 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𝑘𝑥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dirty="0"/>
                  <a:t> is overdamping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𝐼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=0.15&lt;1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dirty="0">
                    <a:solidFill>
                      <a:srgbClr val="A02225"/>
                    </a:solidFill>
                  </a:rPr>
                  <a:t>not over damped</a:t>
                </a:r>
                <a:endParaRPr lang="en-US" sz="2000" dirty="0">
                  <a:solidFill>
                    <a:srgbClr val="A02225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522C53-88D4-7038-A9E4-BC504049F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000" y="3942254"/>
                <a:ext cx="7308000" cy="1800749"/>
              </a:xfrm>
              <a:prstGeom prst="rect">
                <a:avLst/>
              </a:prstGeom>
              <a:blipFill>
                <a:blip r:embed="rId4"/>
                <a:stretch>
                  <a:fillRect l="-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47D1DB6-89CE-B577-E100-B178B84265BD}"/>
              </a:ext>
            </a:extLst>
          </p:cNvPr>
          <p:cNvSpPr txBox="1"/>
          <p:nvPr/>
        </p:nvSpPr>
        <p:spPr>
          <a:xfrm>
            <a:off x="-603772" y="1057695"/>
            <a:ext cx="5406715" cy="1045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Table 2. Data of rough experiments</a:t>
            </a:r>
            <a:endParaRPr lang="en-US" sz="28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b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871708"/>
      </p:ext>
    </p:extLst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微软雅黑"/>
        <a:cs typeface="宋体"/>
      </a:majorFont>
      <a:minorFont>
        <a:latin typeface="Arial"/>
        <a:ea typeface="微软雅黑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wrap="square">
        <a:spAutoFit/>
      </a:bodyPr>
      <a:lstStyle>
        <a:defPPr algn="l">
          <a:lnSpc>
            <a:spcPct val="120000"/>
          </a:lnSpc>
          <a:buClr>
            <a:srgbClr val="C00000"/>
          </a:buClr>
          <a:defRPr sz="2000" dirty="0"/>
        </a:defPPr>
      </a:lstStyle>
    </a:tx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6650</TotalTime>
  <Words>1188</Words>
  <Application>Microsoft Office PowerPoint</Application>
  <PresentationFormat>Custom</PresentationFormat>
  <Paragraphs>448</Paragraphs>
  <Slides>29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Cambria Math</vt:lpstr>
      <vt:lpstr>Times New Roman</vt:lpstr>
      <vt:lpstr>Wingdings</vt:lpstr>
      <vt:lpstr>默认设计模板</vt:lpstr>
      <vt:lpstr>Comparation of Two Models to Calculate the Period of Compound Pendulum with Liquid Damping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your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ST JT</cp:lastModifiedBy>
  <cp:revision>700</cp:revision>
  <cp:lastPrinted>2113-01-01T00:00:00Z</cp:lastPrinted>
  <dcterms:created xsi:type="dcterms:W3CDTF">2015-03-13T08:02:00Z</dcterms:created>
  <dcterms:modified xsi:type="dcterms:W3CDTF">2024-03-07T10:38:36Z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KSOProductBuildVer">
    <vt:lpwstr>2052-11.1.0.10463</vt:lpwstr>
  </property>
  <property fmtid="{D5CDD505-2E9C-101B-9397-08002B2CF9AE}" pid="4" name="ICV">
    <vt:lpwstr>478EF44DC9C741E780E5CA3644556A3A</vt:lpwstr>
  </property>
</Properties>
</file>